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9" r:id="rId1"/>
  </p:sldMasterIdLst>
  <p:notesMasterIdLst>
    <p:notesMasterId r:id="rId21"/>
  </p:notesMasterIdLst>
  <p:sldIdLst>
    <p:sldId id="256" r:id="rId2"/>
    <p:sldId id="257" r:id="rId3"/>
    <p:sldId id="258" r:id="rId4"/>
    <p:sldId id="259" r:id="rId5"/>
    <p:sldId id="260" r:id="rId6"/>
    <p:sldId id="261" r:id="rId7"/>
    <p:sldId id="262" r:id="rId8"/>
    <p:sldId id="272" r:id="rId9"/>
    <p:sldId id="264" r:id="rId10"/>
    <p:sldId id="265" r:id="rId11"/>
    <p:sldId id="266" r:id="rId12"/>
    <p:sldId id="270" r:id="rId13"/>
    <p:sldId id="269" r:id="rId14"/>
    <p:sldId id="274" r:id="rId15"/>
    <p:sldId id="277" r:id="rId16"/>
    <p:sldId id="278" r:id="rId17"/>
    <p:sldId id="275" r:id="rId18"/>
    <p:sldId id="276"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iraj kc" initials="kk" lastIdx="1" clrIdx="0">
    <p:extLst>
      <p:ext uri="{19B8F6BF-5375-455C-9EA6-DF929625EA0E}">
        <p15:presenceInfo xmlns:p15="http://schemas.microsoft.com/office/powerpoint/2012/main" userId="df6ddca529f44e2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69" d="100"/>
          <a:sy n="69" d="100"/>
        </p:scale>
        <p:origin x="524"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8-11T12:13:57.751" idx="1">
    <p:pos x="10" y="10"/>
    <p:text/>
    <p:extLst>
      <p:ext uri="{C676402C-5697-4E1C-873F-D02D1690AC5C}">
        <p15:threadingInfo xmlns:p15="http://schemas.microsoft.com/office/powerpoint/2012/main" timeZoneBias="-345"/>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99170E-1DEF-44BA-A131-765D397F387D}" type="datetimeFigureOut">
              <a:rPr lang="en-US" smtClean="0"/>
              <a:t>8/14/2019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DB30E1-805E-4E3C-8FC2-8A0AF214C48B}" type="slidenum">
              <a:rPr lang="en-US" smtClean="0"/>
              <a:t>‹#›</a:t>
            </a:fld>
            <a:endParaRPr lang="en-US"/>
          </a:p>
        </p:txBody>
      </p:sp>
    </p:spTree>
    <p:extLst>
      <p:ext uri="{BB962C8B-B14F-4D97-AF65-F5344CB8AC3E}">
        <p14:creationId xmlns:p14="http://schemas.microsoft.com/office/powerpoint/2010/main" val="2017187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Sensor"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whatis.techtarget.com/definition/gravitational-acceleration" TargetMode="External"/><Relationship Id="rId5" Type="http://schemas.openxmlformats.org/officeDocument/2006/relationships/hyperlink" Target="https://en.wikipedia.org/wiki/Bending" TargetMode="External"/><Relationship Id="rId4" Type="http://schemas.openxmlformats.org/officeDocument/2006/relationships/hyperlink" Target="https://en.wikipedia.org/wiki/Deflection_(engineering)"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0000"/>
                </a:solidFill>
                <a:effectLst/>
                <a:latin typeface="+mn-lt"/>
                <a:ea typeface="+mn-ea"/>
                <a:cs typeface="+mn-cs"/>
              </a:rPr>
              <a:t>The system requirements for our project are software requirement and hardware requirement.</a:t>
            </a:r>
          </a:p>
          <a:p>
            <a:r>
              <a:rPr lang="en-US" sz="1200" kern="1200" dirty="0">
                <a:solidFill>
                  <a:srgbClr val="FF0000"/>
                </a:solidFill>
                <a:effectLst/>
                <a:latin typeface="+mn-lt"/>
                <a:ea typeface="+mn-ea"/>
                <a:cs typeface="+mn-cs"/>
              </a:rPr>
              <a:t>In software part we have used Arduino ide and proteus.</a:t>
            </a:r>
          </a:p>
          <a:p>
            <a:r>
              <a:rPr lang="en-US" sz="1200" kern="1200" dirty="0">
                <a:solidFill>
                  <a:srgbClr val="FF0000"/>
                </a:solidFill>
                <a:effectLst/>
                <a:latin typeface="+mn-lt"/>
                <a:ea typeface="+mn-ea"/>
                <a:cs typeface="+mn-cs"/>
              </a:rPr>
              <a:t>Arduino ide is the open source software which makes it easy to write code and upload it to the board.</a:t>
            </a:r>
          </a:p>
          <a:p>
            <a:r>
              <a:rPr lang="en-US" sz="1200" kern="1200" dirty="0">
                <a:solidFill>
                  <a:srgbClr val="FF0000"/>
                </a:solidFill>
                <a:effectLst/>
                <a:latin typeface="+mn-lt"/>
                <a:ea typeface="+mn-ea"/>
                <a:cs typeface="+mn-cs"/>
              </a:rPr>
              <a:t>Proteus is a software tool suite used primarily for electronic design automation which helps us to test our circuit design to see if it is working or not.</a:t>
            </a:r>
          </a:p>
          <a:p>
            <a:endParaRPr lang="en-US" dirty="0">
              <a:solidFill>
                <a:srgbClr val="FF0000"/>
              </a:solidFill>
            </a:endParaRPr>
          </a:p>
        </p:txBody>
      </p:sp>
      <p:sp>
        <p:nvSpPr>
          <p:cNvPr id="4" name="Slide Number Placeholder 3"/>
          <p:cNvSpPr>
            <a:spLocks noGrp="1"/>
          </p:cNvSpPr>
          <p:nvPr>
            <p:ph type="sldNum" sz="quarter" idx="5"/>
          </p:nvPr>
        </p:nvSpPr>
        <p:spPr/>
        <p:txBody>
          <a:bodyPr/>
          <a:lstStyle/>
          <a:p>
            <a:fld id="{E4DB30E1-805E-4E3C-8FC2-8A0AF214C48B}" type="slidenum">
              <a:rPr lang="en-US" smtClean="0"/>
              <a:t>6</a:t>
            </a:fld>
            <a:endParaRPr lang="en-US"/>
          </a:p>
        </p:txBody>
      </p:sp>
    </p:spTree>
    <p:extLst>
      <p:ext uri="{BB962C8B-B14F-4D97-AF65-F5344CB8AC3E}">
        <p14:creationId xmlns:p14="http://schemas.microsoft.com/office/powerpoint/2010/main" val="1472879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in hardware part we have used flex sensor, GY521, Arduino Uno, L298N motor driver, DC motors and nRF24L01 module.</a:t>
            </a:r>
          </a:p>
          <a:p>
            <a:r>
              <a:rPr lang="en-US" sz="1200" kern="1200" dirty="0">
                <a:solidFill>
                  <a:schemeClr val="tx1"/>
                </a:solidFill>
                <a:effectLst/>
                <a:latin typeface="+mn-lt"/>
                <a:ea typeface="+mn-ea"/>
                <a:cs typeface="+mn-cs"/>
              </a:rPr>
              <a:t>Flex sensor is a </a:t>
            </a:r>
            <a:r>
              <a:rPr lang="en-US" sz="1200" u="none" strike="noStrike" kern="1200" dirty="0">
                <a:solidFill>
                  <a:srgbClr val="FF0000"/>
                </a:solidFill>
                <a:effectLst/>
                <a:latin typeface="+mn-lt"/>
                <a:ea typeface="+mn-ea"/>
                <a:cs typeface="+mn-cs"/>
                <a:hlinkClick r:id="rId3" tooltip="Sensor">
                  <a:extLst>
                    <a:ext uri="{A12FA001-AC4F-418D-AE19-62706E023703}">
                      <ahyp:hlinkClr xmlns:ahyp="http://schemas.microsoft.com/office/drawing/2018/hyperlinkcolor" val="tx"/>
                    </a:ext>
                  </a:extLst>
                </a:hlinkClick>
              </a:rPr>
              <a:t>sensor</a:t>
            </a:r>
            <a:r>
              <a:rPr lang="en-US" sz="1200" kern="1200" dirty="0">
                <a:solidFill>
                  <a:schemeClr val="tx1"/>
                </a:solidFill>
                <a:effectLst/>
                <a:latin typeface="+mn-lt"/>
                <a:ea typeface="+mn-ea"/>
                <a:cs typeface="+mn-cs"/>
              </a:rPr>
              <a:t> that measures the amount of </a:t>
            </a:r>
            <a:r>
              <a:rPr lang="en-US" sz="1200" u="none" strike="noStrike" kern="1200" dirty="0">
                <a:solidFill>
                  <a:schemeClr val="tx1"/>
                </a:solidFill>
                <a:effectLst/>
                <a:latin typeface="+mn-lt"/>
                <a:ea typeface="+mn-ea"/>
                <a:cs typeface="+mn-cs"/>
                <a:hlinkClick r:id="rId4" tooltip="Deflection (engineering)"/>
              </a:rPr>
              <a:t>deflection</a:t>
            </a:r>
            <a:r>
              <a:rPr lang="en-US" sz="1200" kern="1200" dirty="0">
                <a:solidFill>
                  <a:schemeClr val="tx1"/>
                </a:solidFill>
                <a:effectLst/>
                <a:latin typeface="+mn-lt"/>
                <a:ea typeface="+mn-ea"/>
                <a:cs typeface="+mn-cs"/>
              </a:rPr>
              <a:t> or </a:t>
            </a:r>
            <a:r>
              <a:rPr lang="en-US" sz="1200" u="none" strike="noStrike" kern="1200" dirty="0">
                <a:solidFill>
                  <a:schemeClr val="tx1"/>
                </a:solidFill>
                <a:effectLst/>
                <a:latin typeface="+mn-lt"/>
                <a:ea typeface="+mn-ea"/>
                <a:cs typeface="+mn-cs"/>
                <a:hlinkClick r:id="rId5" tooltip="Bending"/>
              </a:rPr>
              <a:t>bending</a:t>
            </a:r>
            <a:r>
              <a:rPr lang="en-US" sz="1200" kern="1200" dirty="0">
                <a:solidFill>
                  <a:schemeClr val="tx1"/>
                </a:solidFill>
                <a:effectLst/>
                <a:latin typeface="+mn-lt"/>
                <a:ea typeface="+mn-ea"/>
                <a:cs typeface="+mn-cs"/>
              </a:rPr>
              <a:t> by which its resistance value is changed.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have used GY521 which works both as accelerometer and gyroscope. Accelerometer measures changes in </a:t>
            </a:r>
            <a:r>
              <a:rPr lang="en-US" sz="1200" u="none" strike="noStrike" kern="1200" dirty="0">
                <a:solidFill>
                  <a:schemeClr val="tx1"/>
                </a:solidFill>
                <a:effectLst/>
                <a:latin typeface="+mn-lt"/>
                <a:ea typeface="+mn-ea"/>
                <a:cs typeface="+mn-cs"/>
                <a:hlinkClick r:id="rId6"/>
              </a:rPr>
              <a:t>gravitational acceleration</a:t>
            </a:r>
            <a:r>
              <a:rPr lang="en-US" sz="1200" kern="1200" dirty="0">
                <a:solidFill>
                  <a:schemeClr val="tx1"/>
                </a:solidFill>
                <a:effectLst/>
                <a:latin typeface="+mn-lt"/>
                <a:ea typeface="+mn-ea"/>
                <a:cs typeface="+mn-cs"/>
              </a:rPr>
              <a:t> in a device by which we can change the direction of wheelchair left, right, forward and backward. And gyroscope measures the angle of a device by which we can maintain the speed of the wheelchair in inclined surface.</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kern="1200" dirty="0">
                <a:solidFill>
                  <a:schemeClr val="tx1"/>
                </a:solidFill>
                <a:effectLst/>
                <a:latin typeface="+mn-lt"/>
                <a:ea typeface="+mn-ea"/>
                <a:cs typeface="+mn-cs"/>
              </a:rPr>
              <a:t>Arduino Uno is a </a:t>
            </a:r>
            <a:r>
              <a:rPr lang="en-US" sz="1200" kern="1200" dirty="0">
                <a:solidFill>
                  <a:schemeClr val="tx1"/>
                </a:solidFill>
                <a:effectLst/>
                <a:latin typeface="+mn-lt"/>
                <a:ea typeface="+mn-ea"/>
                <a:cs typeface="+mn-cs"/>
              </a:rPr>
              <a:t>microcontroller board which can be programmed with the help of Arduino ide to control the different devices.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L298N motor driver is a </a:t>
            </a:r>
            <a:r>
              <a:rPr lang="en-IN" sz="1200" kern="1200" dirty="0">
                <a:solidFill>
                  <a:schemeClr val="tx1"/>
                </a:solidFill>
                <a:effectLst/>
                <a:latin typeface="+mn-lt"/>
                <a:ea typeface="+mn-ea"/>
                <a:cs typeface="+mn-cs"/>
              </a:rPr>
              <a:t>motor driver IC which allows dc motor to drive on either direction and it can control two dc motors independently.</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nRF24L01 module is a transceiver for the world wide 2.4 - 2.5 GHz ISM band which works for both transmitting and receiving signal.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we have used dc motors in our projects to drive the wheelchair.</a:t>
            </a:r>
          </a:p>
          <a:p>
            <a:endParaRPr lang="en-US" dirty="0"/>
          </a:p>
        </p:txBody>
      </p:sp>
      <p:sp>
        <p:nvSpPr>
          <p:cNvPr id="4" name="Slide Number Placeholder 3"/>
          <p:cNvSpPr>
            <a:spLocks noGrp="1"/>
          </p:cNvSpPr>
          <p:nvPr>
            <p:ph type="sldNum" sz="quarter" idx="5"/>
          </p:nvPr>
        </p:nvSpPr>
        <p:spPr/>
        <p:txBody>
          <a:bodyPr/>
          <a:lstStyle/>
          <a:p>
            <a:fld id="{E4DB30E1-805E-4E3C-8FC2-8A0AF214C48B}" type="slidenum">
              <a:rPr lang="en-US" smtClean="0"/>
              <a:t>7</a:t>
            </a:fld>
            <a:endParaRPr lang="en-US"/>
          </a:p>
        </p:txBody>
      </p:sp>
    </p:spTree>
    <p:extLst>
      <p:ext uri="{BB962C8B-B14F-4D97-AF65-F5344CB8AC3E}">
        <p14:creationId xmlns:p14="http://schemas.microsoft.com/office/powerpoint/2010/main" val="3179810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methodology of our project.</a:t>
            </a:r>
          </a:p>
          <a:p>
            <a:r>
              <a:rPr lang="en-US" sz="1200" kern="1200" dirty="0">
                <a:solidFill>
                  <a:schemeClr val="tx1"/>
                </a:solidFill>
                <a:effectLst/>
                <a:latin typeface="+mn-lt"/>
                <a:ea typeface="+mn-ea"/>
                <a:cs typeface="+mn-cs"/>
              </a:rPr>
              <a:t>This is the block diagram of controller- Arduino Uno reads the data from GY521 and flex sensor and with the help of nRF24L01 module it transmits the data.</a:t>
            </a:r>
          </a:p>
          <a:p>
            <a:endParaRPr lang="en-US" dirty="0"/>
          </a:p>
        </p:txBody>
      </p:sp>
      <p:sp>
        <p:nvSpPr>
          <p:cNvPr id="4" name="Slide Number Placeholder 3"/>
          <p:cNvSpPr>
            <a:spLocks noGrp="1"/>
          </p:cNvSpPr>
          <p:nvPr>
            <p:ph type="sldNum" sz="quarter" idx="5"/>
          </p:nvPr>
        </p:nvSpPr>
        <p:spPr/>
        <p:txBody>
          <a:bodyPr/>
          <a:lstStyle/>
          <a:p>
            <a:fld id="{E4DB30E1-805E-4E3C-8FC2-8A0AF214C48B}" type="slidenum">
              <a:rPr lang="en-US" smtClean="0"/>
              <a:t>8</a:t>
            </a:fld>
            <a:endParaRPr lang="en-US"/>
          </a:p>
        </p:txBody>
      </p:sp>
    </p:spTree>
    <p:extLst>
      <p:ext uri="{BB962C8B-B14F-4D97-AF65-F5344CB8AC3E}">
        <p14:creationId xmlns:p14="http://schemas.microsoft.com/office/powerpoint/2010/main" val="58673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this is the block diagram of wheelchair- here nRF24L01 module receive the transmitted data from the controller. Arduino Uno processes the data received by nRF24L01 module as well as reads the data from GY521 and decides what to do and drive the dc motors in left, right, forward and backward direction. Here in case of inclined surface, this GY521 reads the angle and if the reading is greater or less than15 degree then we use flex sensor to drive the wheelchair and control speed.</a:t>
            </a:r>
          </a:p>
          <a:p>
            <a:endParaRPr lang="en-US" dirty="0"/>
          </a:p>
        </p:txBody>
      </p:sp>
      <p:sp>
        <p:nvSpPr>
          <p:cNvPr id="4" name="Slide Number Placeholder 3"/>
          <p:cNvSpPr>
            <a:spLocks noGrp="1"/>
          </p:cNvSpPr>
          <p:nvPr>
            <p:ph type="sldNum" sz="quarter" idx="5"/>
          </p:nvPr>
        </p:nvSpPr>
        <p:spPr/>
        <p:txBody>
          <a:bodyPr/>
          <a:lstStyle/>
          <a:p>
            <a:fld id="{E4DB30E1-805E-4E3C-8FC2-8A0AF214C48B}" type="slidenum">
              <a:rPr lang="en-US" smtClean="0"/>
              <a:t>9</a:t>
            </a:fld>
            <a:endParaRPr lang="en-US"/>
          </a:p>
        </p:txBody>
      </p:sp>
    </p:spTree>
    <p:extLst>
      <p:ext uri="{BB962C8B-B14F-4D97-AF65-F5344CB8AC3E}">
        <p14:creationId xmlns:p14="http://schemas.microsoft.com/office/powerpoint/2010/main" val="5861167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FED68-B590-4DEA-8682-93877472217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4C872F5-D078-434C-9E62-3F2B0924C8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66D0019-2671-4F42-A2B7-621104B33221}"/>
              </a:ext>
            </a:extLst>
          </p:cNvPr>
          <p:cNvSpPr>
            <a:spLocks noGrp="1"/>
          </p:cNvSpPr>
          <p:nvPr>
            <p:ph type="dt" sz="half" idx="10"/>
          </p:nvPr>
        </p:nvSpPr>
        <p:spPr/>
        <p:txBody>
          <a:bodyPr/>
          <a:lstStyle/>
          <a:p>
            <a:fld id="{3D92D541-1C1C-49C6-84D7-870CF715AFBB}" type="datetime1">
              <a:rPr lang="en-US" smtClean="0"/>
              <a:t>8/14/2019</a:t>
            </a:fld>
            <a:endParaRPr lang="en-US"/>
          </a:p>
        </p:txBody>
      </p:sp>
      <p:sp>
        <p:nvSpPr>
          <p:cNvPr id="5" name="Footer Placeholder 4">
            <a:extLst>
              <a:ext uri="{FF2B5EF4-FFF2-40B4-BE49-F238E27FC236}">
                <a16:creationId xmlns:a16="http://schemas.microsoft.com/office/drawing/2014/main" id="{4987A6EE-C904-4EC8-94BB-028E95B0CC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92D805-6CAB-4EE3-8FA5-803687F95368}"/>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952762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9FF4-C872-43FE-BA6C-2777FABAA11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786E974-DC02-4CBF-920E-6B48662DA99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9B6FC63-3445-4062-A368-4E4331A30AD4}"/>
              </a:ext>
            </a:extLst>
          </p:cNvPr>
          <p:cNvSpPr>
            <a:spLocks noGrp="1"/>
          </p:cNvSpPr>
          <p:nvPr>
            <p:ph type="dt" sz="half" idx="10"/>
          </p:nvPr>
        </p:nvSpPr>
        <p:spPr/>
        <p:txBody>
          <a:bodyPr/>
          <a:lstStyle/>
          <a:p>
            <a:fld id="{D1AA8994-6748-4919-AED9-662A79F66507}" type="datetime1">
              <a:rPr lang="en-US" smtClean="0"/>
              <a:t>8/14/2019</a:t>
            </a:fld>
            <a:endParaRPr lang="en-US"/>
          </a:p>
        </p:txBody>
      </p:sp>
      <p:sp>
        <p:nvSpPr>
          <p:cNvPr id="5" name="Footer Placeholder 4">
            <a:extLst>
              <a:ext uri="{FF2B5EF4-FFF2-40B4-BE49-F238E27FC236}">
                <a16:creationId xmlns:a16="http://schemas.microsoft.com/office/drawing/2014/main" id="{9E832F16-1631-44CA-A261-EAC1B5706C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46833E-FED3-4D80-B48C-6A6966F3B791}"/>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1352078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AB58DA-EDC3-4300-889F-9EB2A5A5679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2291EC6-B1FC-4FA5-8E7C-B041AC4DF9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85C79D-DFDB-4ED5-8FDB-9C6AA6D63564}"/>
              </a:ext>
            </a:extLst>
          </p:cNvPr>
          <p:cNvSpPr>
            <a:spLocks noGrp="1"/>
          </p:cNvSpPr>
          <p:nvPr>
            <p:ph type="dt" sz="half" idx="10"/>
          </p:nvPr>
        </p:nvSpPr>
        <p:spPr/>
        <p:txBody>
          <a:bodyPr/>
          <a:lstStyle/>
          <a:p>
            <a:fld id="{0516452C-0D41-4FA0-8FD4-10B2396D8363}" type="datetime1">
              <a:rPr lang="en-US" smtClean="0"/>
              <a:t>8/14/2019</a:t>
            </a:fld>
            <a:endParaRPr lang="en-US"/>
          </a:p>
        </p:txBody>
      </p:sp>
      <p:sp>
        <p:nvSpPr>
          <p:cNvPr id="5" name="Footer Placeholder 4">
            <a:extLst>
              <a:ext uri="{FF2B5EF4-FFF2-40B4-BE49-F238E27FC236}">
                <a16:creationId xmlns:a16="http://schemas.microsoft.com/office/drawing/2014/main" id="{7154EB1F-CBD7-4D4F-A0B8-DA42746B41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1C941E-6D64-44B7-8101-2BD9EED44E72}"/>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3376570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6BF6E-706E-45EF-B5BC-2728E123D14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E00574A-64A0-4773-9A19-C09ECDD1FA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D68D3B-1D3E-4201-9EE0-CCBD7FBCCFB8}"/>
              </a:ext>
            </a:extLst>
          </p:cNvPr>
          <p:cNvSpPr>
            <a:spLocks noGrp="1"/>
          </p:cNvSpPr>
          <p:nvPr>
            <p:ph type="dt" sz="half" idx="10"/>
          </p:nvPr>
        </p:nvSpPr>
        <p:spPr/>
        <p:txBody>
          <a:bodyPr/>
          <a:lstStyle/>
          <a:p>
            <a:fld id="{DC2A5122-579E-42B9-880F-7C2647B14A90}" type="datetime1">
              <a:rPr lang="en-US" smtClean="0"/>
              <a:t>8/14/2019</a:t>
            </a:fld>
            <a:endParaRPr lang="en-US"/>
          </a:p>
        </p:txBody>
      </p:sp>
      <p:sp>
        <p:nvSpPr>
          <p:cNvPr id="5" name="Footer Placeholder 4">
            <a:extLst>
              <a:ext uri="{FF2B5EF4-FFF2-40B4-BE49-F238E27FC236}">
                <a16:creationId xmlns:a16="http://schemas.microsoft.com/office/drawing/2014/main" id="{89EA58F3-E1EA-42FB-A0A7-A8001DAB8E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28C9B5-1C8D-455C-9CFE-B588A29D2BD1}"/>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3135339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A5CD8-6AD9-4EAD-A7B7-510091620F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6FAF214-FE3E-4679-BADE-2F02C98E75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644EAA-F639-44A0-B7B5-BC957E3C3604}"/>
              </a:ext>
            </a:extLst>
          </p:cNvPr>
          <p:cNvSpPr>
            <a:spLocks noGrp="1"/>
          </p:cNvSpPr>
          <p:nvPr>
            <p:ph type="dt" sz="half" idx="10"/>
          </p:nvPr>
        </p:nvSpPr>
        <p:spPr/>
        <p:txBody>
          <a:bodyPr/>
          <a:lstStyle/>
          <a:p>
            <a:fld id="{3786CB81-A459-4DD0-ABB9-64BFBEAB6AFF}" type="datetime1">
              <a:rPr lang="en-US" smtClean="0"/>
              <a:t>8/14/2019</a:t>
            </a:fld>
            <a:endParaRPr lang="en-US"/>
          </a:p>
        </p:txBody>
      </p:sp>
      <p:sp>
        <p:nvSpPr>
          <p:cNvPr id="5" name="Footer Placeholder 4">
            <a:extLst>
              <a:ext uri="{FF2B5EF4-FFF2-40B4-BE49-F238E27FC236}">
                <a16:creationId xmlns:a16="http://schemas.microsoft.com/office/drawing/2014/main" id="{6F74E371-07D6-47A6-B0AA-3949D8D67F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78B81-61B8-46CD-9852-9A0B23F8D373}"/>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3662279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32B9B-38AE-4B69-A9BA-2C9A1ABCCD0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DFDAECC-8C6A-48C9-B62E-AC440DFB468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A276C95-48BA-45AA-88F6-01D3CD9A36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73CA9C3-8997-40D9-A998-B5EDA78D008F}"/>
              </a:ext>
            </a:extLst>
          </p:cNvPr>
          <p:cNvSpPr>
            <a:spLocks noGrp="1"/>
          </p:cNvSpPr>
          <p:nvPr>
            <p:ph type="dt" sz="half" idx="10"/>
          </p:nvPr>
        </p:nvSpPr>
        <p:spPr/>
        <p:txBody>
          <a:bodyPr/>
          <a:lstStyle/>
          <a:p>
            <a:fld id="{A7315723-4FF8-428D-9DFF-B0D33FC7F484}" type="datetime1">
              <a:rPr lang="en-US" smtClean="0"/>
              <a:t>8/14/2019</a:t>
            </a:fld>
            <a:endParaRPr lang="en-US"/>
          </a:p>
        </p:txBody>
      </p:sp>
      <p:sp>
        <p:nvSpPr>
          <p:cNvPr id="6" name="Footer Placeholder 5">
            <a:extLst>
              <a:ext uri="{FF2B5EF4-FFF2-40B4-BE49-F238E27FC236}">
                <a16:creationId xmlns:a16="http://schemas.microsoft.com/office/drawing/2014/main" id="{E1B7D02A-C47A-4F44-A590-A873494E2C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7BCA4E-3CB9-4A18-8A2B-E5C02C16C733}"/>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3327450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97C97-F4E1-4A7A-B7EF-B851ADD84F8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C358574-A99B-4CB3-892E-442623B33FA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350C8B-198D-41FD-990D-25645413D2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A720F34-F41E-46C6-A309-5E871C2EB3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D618018-1566-45A2-A104-71E529E733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A3830BC-C964-4F2A-B6F1-C99A0934207A}"/>
              </a:ext>
            </a:extLst>
          </p:cNvPr>
          <p:cNvSpPr>
            <a:spLocks noGrp="1"/>
          </p:cNvSpPr>
          <p:nvPr>
            <p:ph type="dt" sz="half" idx="10"/>
          </p:nvPr>
        </p:nvSpPr>
        <p:spPr/>
        <p:txBody>
          <a:bodyPr/>
          <a:lstStyle/>
          <a:p>
            <a:fld id="{5FDD73A0-180E-48A0-9BD4-2C7B8A87A1B8}" type="datetime1">
              <a:rPr lang="en-US" smtClean="0"/>
              <a:t>8/14/2019</a:t>
            </a:fld>
            <a:endParaRPr lang="en-US"/>
          </a:p>
        </p:txBody>
      </p:sp>
      <p:sp>
        <p:nvSpPr>
          <p:cNvPr id="8" name="Footer Placeholder 7">
            <a:extLst>
              <a:ext uri="{FF2B5EF4-FFF2-40B4-BE49-F238E27FC236}">
                <a16:creationId xmlns:a16="http://schemas.microsoft.com/office/drawing/2014/main" id="{E8A64280-49A9-4736-8A00-55DD53F55F1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5345187-8401-49CC-A6D7-05AE9DC13024}"/>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2485652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ED580-2995-44A9-819D-0309CF5D8EA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4E8B18D-3F1B-4F48-AB11-100299CC4AC6}"/>
              </a:ext>
            </a:extLst>
          </p:cNvPr>
          <p:cNvSpPr>
            <a:spLocks noGrp="1"/>
          </p:cNvSpPr>
          <p:nvPr>
            <p:ph type="dt" sz="half" idx="10"/>
          </p:nvPr>
        </p:nvSpPr>
        <p:spPr/>
        <p:txBody>
          <a:bodyPr/>
          <a:lstStyle/>
          <a:p>
            <a:fld id="{90FF012B-31A6-4D68-A3B2-5DCCB411DE6A}" type="datetime1">
              <a:rPr lang="en-US" smtClean="0"/>
              <a:t>8/14/2019</a:t>
            </a:fld>
            <a:endParaRPr lang="en-US"/>
          </a:p>
        </p:txBody>
      </p:sp>
      <p:sp>
        <p:nvSpPr>
          <p:cNvPr id="4" name="Footer Placeholder 3">
            <a:extLst>
              <a:ext uri="{FF2B5EF4-FFF2-40B4-BE49-F238E27FC236}">
                <a16:creationId xmlns:a16="http://schemas.microsoft.com/office/drawing/2014/main" id="{892FB97E-3683-4167-B490-E6CB7574D4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9A7B4D-91F3-4F2F-A646-423AA38E76F5}"/>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1797371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96E6542-A0F7-481B-AF5F-1445CBAFBBD8}"/>
              </a:ext>
            </a:extLst>
          </p:cNvPr>
          <p:cNvSpPr>
            <a:spLocks noGrp="1"/>
          </p:cNvSpPr>
          <p:nvPr>
            <p:ph type="dt" sz="half" idx="10"/>
          </p:nvPr>
        </p:nvSpPr>
        <p:spPr/>
        <p:txBody>
          <a:bodyPr/>
          <a:lstStyle/>
          <a:p>
            <a:fld id="{CBCB0164-EF39-46CA-8D54-041C6FCE3785}" type="datetime1">
              <a:rPr lang="en-US" smtClean="0"/>
              <a:t>8/14/2019</a:t>
            </a:fld>
            <a:endParaRPr lang="en-US"/>
          </a:p>
        </p:txBody>
      </p:sp>
      <p:sp>
        <p:nvSpPr>
          <p:cNvPr id="3" name="Footer Placeholder 2">
            <a:extLst>
              <a:ext uri="{FF2B5EF4-FFF2-40B4-BE49-F238E27FC236}">
                <a16:creationId xmlns:a16="http://schemas.microsoft.com/office/drawing/2014/main" id="{67EF1A17-3C46-4B2D-9DA9-100D675594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3F39BC-BF69-4E96-9DE6-0659C388FDFA}"/>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2915336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2EE3A-29EE-45D8-91FF-B401A0A45C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AAF7320-89D6-472C-8BFC-6FA91F53C0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19213D7-9BF7-4D98-83A6-D10D0C3CCF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A6E3C2-5807-41DF-B2B1-A5239AF22815}"/>
              </a:ext>
            </a:extLst>
          </p:cNvPr>
          <p:cNvSpPr>
            <a:spLocks noGrp="1"/>
          </p:cNvSpPr>
          <p:nvPr>
            <p:ph type="dt" sz="half" idx="10"/>
          </p:nvPr>
        </p:nvSpPr>
        <p:spPr/>
        <p:txBody>
          <a:bodyPr/>
          <a:lstStyle/>
          <a:p>
            <a:fld id="{D3FDF931-5895-4763-9FE2-A1B4BBF5626F}" type="datetime1">
              <a:rPr lang="en-US" smtClean="0"/>
              <a:t>8/14/2019</a:t>
            </a:fld>
            <a:endParaRPr lang="en-US"/>
          </a:p>
        </p:txBody>
      </p:sp>
      <p:sp>
        <p:nvSpPr>
          <p:cNvPr id="6" name="Footer Placeholder 5">
            <a:extLst>
              <a:ext uri="{FF2B5EF4-FFF2-40B4-BE49-F238E27FC236}">
                <a16:creationId xmlns:a16="http://schemas.microsoft.com/office/drawing/2014/main" id="{47E16B33-EFF9-4F2D-A3C6-7AA4A13AA5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D62BFA-E34C-40BB-A7B2-D7F7AC42F39D}"/>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2728111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60B20-15AD-477C-9759-D6A6AE5A56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87DC963-CC4D-41BC-8DED-F9EDFBFE49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D6D35EC-1CCA-454B-B65B-0E1385E439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107A02-B718-48D3-9DC6-4C0AD2323B3B}"/>
              </a:ext>
            </a:extLst>
          </p:cNvPr>
          <p:cNvSpPr>
            <a:spLocks noGrp="1"/>
          </p:cNvSpPr>
          <p:nvPr>
            <p:ph type="dt" sz="half" idx="10"/>
          </p:nvPr>
        </p:nvSpPr>
        <p:spPr/>
        <p:txBody>
          <a:bodyPr/>
          <a:lstStyle/>
          <a:p>
            <a:fld id="{B529709E-11FE-4211-86BD-98CF9E65246A}" type="datetime1">
              <a:rPr lang="en-US" smtClean="0"/>
              <a:t>8/14/2019</a:t>
            </a:fld>
            <a:endParaRPr lang="en-US"/>
          </a:p>
        </p:txBody>
      </p:sp>
      <p:sp>
        <p:nvSpPr>
          <p:cNvPr id="6" name="Footer Placeholder 5">
            <a:extLst>
              <a:ext uri="{FF2B5EF4-FFF2-40B4-BE49-F238E27FC236}">
                <a16:creationId xmlns:a16="http://schemas.microsoft.com/office/drawing/2014/main" id="{D4F7C191-45FC-41F3-B507-16235BBDDE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FB6D4D-9FBC-47D9-AA9B-C59F182156D1}"/>
              </a:ext>
            </a:extLst>
          </p:cNvPr>
          <p:cNvSpPr>
            <a:spLocks noGrp="1"/>
          </p:cNvSpPr>
          <p:nvPr>
            <p:ph type="sldNum" sz="quarter" idx="12"/>
          </p:nvPr>
        </p:nvSpPr>
        <p:spPr/>
        <p:txBody>
          <a:bodyPr/>
          <a:lstStyle/>
          <a:p>
            <a:fld id="{90CC12D0-9098-4353-9939-C6AD29EF7E56}" type="slidenum">
              <a:rPr lang="en-US" smtClean="0"/>
              <a:t>‹#›</a:t>
            </a:fld>
            <a:endParaRPr lang="en-US"/>
          </a:p>
        </p:txBody>
      </p:sp>
    </p:spTree>
    <p:extLst>
      <p:ext uri="{BB962C8B-B14F-4D97-AF65-F5344CB8AC3E}">
        <p14:creationId xmlns:p14="http://schemas.microsoft.com/office/powerpoint/2010/main" val="4075837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E18ED3-9D89-4F69-A7DE-C16366C738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2A97A80-EC56-49B6-8E1E-A0AB382D72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3003518-ED58-400C-91F8-8FF8ACD4E9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4F611C-F828-4EBF-B363-BE95D2B8C927}" type="datetime1">
              <a:rPr lang="en-US" smtClean="0"/>
              <a:t>8/14/2019</a:t>
            </a:fld>
            <a:endParaRPr lang="en-US"/>
          </a:p>
        </p:txBody>
      </p:sp>
      <p:sp>
        <p:nvSpPr>
          <p:cNvPr id="5" name="Footer Placeholder 4">
            <a:extLst>
              <a:ext uri="{FF2B5EF4-FFF2-40B4-BE49-F238E27FC236}">
                <a16:creationId xmlns:a16="http://schemas.microsoft.com/office/drawing/2014/main" id="{7580F31E-6F61-49DA-8DAA-BA0C519015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A55604C-719B-4B33-9170-4CAD24B36E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CC12D0-9098-4353-9939-C6AD29EF7E56}" type="slidenum">
              <a:rPr lang="en-US" smtClean="0"/>
              <a:t>‹#›</a:t>
            </a:fld>
            <a:endParaRPr lang="en-US"/>
          </a:p>
        </p:txBody>
      </p:sp>
    </p:spTree>
    <p:extLst>
      <p:ext uri="{BB962C8B-B14F-4D97-AF65-F5344CB8AC3E}">
        <p14:creationId xmlns:p14="http://schemas.microsoft.com/office/powerpoint/2010/main" val="2674901144"/>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comments" Target="../comments/commen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12.v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13.v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14.v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15.v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2.xml"/><Relationship Id="rId1" Type="http://schemas.openxmlformats.org/officeDocument/2006/relationships/vmlDrawing" Target="../drawings/vmlDrawing16.v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png"/><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png"/><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png"/><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png"/><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66BE2-BC7D-4C11-968C-8F305510A8CA}"/>
              </a:ext>
            </a:extLst>
          </p:cNvPr>
          <p:cNvSpPr>
            <a:spLocks noGrp="1"/>
          </p:cNvSpPr>
          <p:nvPr>
            <p:ph type="ctrTitle"/>
          </p:nvPr>
        </p:nvSpPr>
        <p:spPr>
          <a:xfrm>
            <a:off x="833886" y="405445"/>
            <a:ext cx="10386203" cy="3638414"/>
          </a:xfrm>
        </p:spPr>
        <p:txBody>
          <a:bodyPr>
            <a:normAutofit fontScale="90000"/>
          </a:bodyPr>
          <a:lstStyle/>
          <a:p>
            <a:br>
              <a:rPr lang="en-US" altLang="en-US" sz="4400" b="1" dirty="0">
                <a:latin typeface="Times New Roman" panose="02020603050405020304" pitchFamily="18" charset="0"/>
                <a:cs typeface="Times New Roman" panose="02020603050405020304" pitchFamily="18" charset="0"/>
                <a:sym typeface="Times New Roman" panose="02020603050405020304" pitchFamily="18" charset="0"/>
              </a:rPr>
            </a:br>
            <a:r>
              <a:rPr lang="en-US" altLang="en-US" sz="4800" b="1" dirty="0">
                <a:latin typeface="Times New Roman" panose="02020603050405020304" pitchFamily="18" charset="0"/>
                <a:cs typeface="Times New Roman" panose="02020603050405020304" pitchFamily="18" charset="0"/>
                <a:sym typeface="Times New Roman" panose="02020603050405020304" pitchFamily="18" charset="0"/>
              </a:rPr>
              <a:t>KANTIPUR ENGINEERING</a:t>
            </a:r>
            <a:br>
              <a:rPr lang="en-US" altLang="en-US" sz="4800" b="1" dirty="0">
                <a:latin typeface="Times New Roman" panose="02020603050405020304" pitchFamily="18" charset="0"/>
                <a:cs typeface="Times New Roman" panose="02020603050405020304" pitchFamily="18" charset="0"/>
                <a:sym typeface="Times New Roman" panose="02020603050405020304" pitchFamily="18" charset="0"/>
              </a:rPr>
            </a:br>
            <a:r>
              <a:rPr lang="en-US" altLang="en-US" sz="4800" b="1" dirty="0">
                <a:latin typeface="Times New Roman" panose="02020603050405020304" pitchFamily="18" charset="0"/>
                <a:cs typeface="Times New Roman" panose="02020603050405020304" pitchFamily="18" charset="0"/>
                <a:sym typeface="Times New Roman" panose="02020603050405020304" pitchFamily="18" charset="0"/>
              </a:rPr>
              <a:t>COLLEGE</a:t>
            </a:r>
            <a:br>
              <a:rPr lang="en-US" altLang="en-US" sz="4800" b="1" dirty="0">
                <a:latin typeface="Times New Roman" panose="02020603050405020304" pitchFamily="18" charset="0"/>
                <a:cs typeface="Times New Roman" panose="02020603050405020304" pitchFamily="18" charset="0"/>
                <a:sym typeface="Times New Roman" panose="02020603050405020304" pitchFamily="18" charset="0"/>
              </a:rPr>
            </a:br>
            <a:br>
              <a:rPr lang="en-US" altLang="en-US" sz="1800" b="1" dirty="0">
                <a:latin typeface="Times New Roman" panose="02020603050405020304" pitchFamily="18" charset="0"/>
                <a:cs typeface="Times New Roman" panose="02020603050405020304" pitchFamily="18" charset="0"/>
                <a:sym typeface="Times New Roman" panose="02020603050405020304" pitchFamily="18" charset="0"/>
              </a:rPr>
            </a:br>
            <a:r>
              <a:rPr lang="en-US" altLang="en-US" sz="1800" b="1" dirty="0">
                <a:latin typeface="Times New Roman" panose="02020603050405020304" pitchFamily="18" charset="0"/>
                <a:cs typeface="Times New Roman" panose="02020603050405020304" pitchFamily="18" charset="0"/>
                <a:sym typeface="Times New Roman" panose="02020603050405020304" pitchFamily="18" charset="0"/>
              </a:rPr>
              <a:t>[S</a:t>
            </a:r>
            <a:r>
              <a:rPr lang="en-US" altLang="en-US" sz="1800" dirty="0">
                <a:latin typeface="Times New Roman" panose="02020603050405020304" pitchFamily="18" charset="0"/>
                <a:cs typeface="Times New Roman" panose="02020603050405020304" pitchFamily="18" charset="0"/>
                <a:sym typeface="Times New Roman" panose="02020603050405020304" pitchFamily="18" charset="0"/>
              </a:rPr>
              <a:t>ubject Code-EX654]</a:t>
            </a:r>
            <a:br>
              <a:rPr lang="en-US" altLang="en-US" sz="1800" dirty="0">
                <a:latin typeface="Times New Roman" panose="02020603050405020304" pitchFamily="18" charset="0"/>
                <a:cs typeface="Times New Roman" panose="02020603050405020304" pitchFamily="18" charset="0"/>
                <a:sym typeface="Times New Roman" panose="02020603050405020304" pitchFamily="18" charset="0"/>
              </a:rPr>
            </a:br>
            <a:br>
              <a:rPr lang="en-US" altLang="en-US" sz="4800" b="1" dirty="0">
                <a:latin typeface="Times New Roman" panose="02020603050405020304" pitchFamily="18" charset="0"/>
                <a:cs typeface="Times New Roman" panose="02020603050405020304" pitchFamily="18" charset="0"/>
                <a:sym typeface="Times New Roman" panose="02020603050405020304" pitchFamily="18" charset="0"/>
              </a:rPr>
            </a:br>
            <a:r>
              <a:rPr lang="en-US" sz="3800" dirty="0">
                <a:latin typeface="Times New Roman" panose="02020603050405020304" pitchFamily="18" charset="0"/>
                <a:cs typeface="Times New Roman" panose="02020603050405020304" pitchFamily="18" charset="0"/>
              </a:rPr>
              <a:t>A MINOR PROJECT FINAL DEFENCE</a:t>
            </a:r>
            <a:br>
              <a:rPr lang="en-US" sz="3800" dirty="0">
                <a:latin typeface="Times New Roman" panose="02020603050405020304" pitchFamily="18" charset="0"/>
                <a:cs typeface="Times New Roman" panose="02020603050405020304" pitchFamily="18" charset="0"/>
              </a:rPr>
            </a:br>
            <a:r>
              <a:rPr lang="en-US" sz="3800" dirty="0">
                <a:latin typeface="Times New Roman" panose="02020603050405020304" pitchFamily="18" charset="0"/>
                <a:cs typeface="Times New Roman" panose="02020603050405020304" pitchFamily="18" charset="0"/>
              </a:rPr>
              <a:t>ON</a:t>
            </a:r>
            <a:br>
              <a:rPr lang="en-US" sz="4800" b="1" dirty="0">
                <a:latin typeface="Times New Roman" panose="02020603050405020304" pitchFamily="18" charset="0"/>
                <a:cs typeface="Times New Roman" panose="02020603050405020304" pitchFamily="18" charset="0"/>
              </a:rPr>
            </a:br>
            <a:r>
              <a:rPr lang="en-US" sz="4800" b="1" dirty="0">
                <a:latin typeface="Times New Roman" panose="02020603050405020304" pitchFamily="18" charset="0"/>
                <a:cs typeface="Times New Roman" panose="02020603050405020304" pitchFamily="18" charset="0"/>
              </a:rPr>
              <a:t>“</a:t>
            </a:r>
            <a:r>
              <a:rPr lang="en-US" sz="4000" b="1" dirty="0">
                <a:latin typeface="Times New Roman" panose="02020603050405020304" pitchFamily="18" charset="0"/>
                <a:cs typeface="Times New Roman" panose="02020603050405020304" pitchFamily="18" charset="0"/>
              </a:rPr>
              <a:t>GESTURE CONTROL WHEELCHAIR</a:t>
            </a:r>
            <a:r>
              <a:rPr lang="en-US" sz="4800" b="1" dirty="0">
                <a:latin typeface="Times New Roman" panose="02020603050405020304" pitchFamily="18" charset="0"/>
                <a:cs typeface="Times New Roman" panose="02020603050405020304" pitchFamily="18" charset="0"/>
              </a:rPr>
              <a:t>”</a:t>
            </a:r>
          </a:p>
        </p:txBody>
      </p:sp>
      <p:sp>
        <p:nvSpPr>
          <p:cNvPr id="3" name="Subtitle 2">
            <a:extLst>
              <a:ext uri="{FF2B5EF4-FFF2-40B4-BE49-F238E27FC236}">
                <a16:creationId xmlns:a16="http://schemas.microsoft.com/office/drawing/2014/main" id="{1E470952-5FDE-4633-9318-835889B6195D}"/>
              </a:ext>
            </a:extLst>
          </p:cNvPr>
          <p:cNvSpPr>
            <a:spLocks noGrp="1"/>
          </p:cNvSpPr>
          <p:nvPr>
            <p:ph type="subTitle" idx="1"/>
          </p:nvPr>
        </p:nvSpPr>
        <p:spPr>
          <a:xfrm>
            <a:off x="1311579" y="5080497"/>
            <a:ext cx="10071784" cy="1655762"/>
          </a:xfrm>
        </p:spPr>
        <p:txBody>
          <a:bodyPr>
            <a:normAutofit/>
          </a:bodyPr>
          <a:lstStyle/>
          <a:p>
            <a:pPr algn="l"/>
            <a:r>
              <a:rPr lang="en-US" dirty="0">
                <a:latin typeface="Times New Roman" panose="02020603050405020304" pitchFamily="18" charset="0"/>
                <a:cs typeface="Times New Roman" panose="02020603050405020304" pitchFamily="18" charset="0"/>
              </a:rPr>
              <a:t>Project Members</a:t>
            </a:r>
          </a:p>
          <a:p>
            <a:pPr algn="l"/>
            <a:r>
              <a:rPr lang="en-US" sz="1800" dirty="0">
                <a:latin typeface="Times New Roman" panose="02020603050405020304" pitchFamily="18" charset="0"/>
                <a:cs typeface="Times New Roman" panose="02020603050405020304" pitchFamily="18" charset="0"/>
              </a:rPr>
              <a:t>Karan K. C.                           [04/BEX/073]</a:t>
            </a:r>
          </a:p>
          <a:p>
            <a:pPr algn="l"/>
            <a:r>
              <a:rPr lang="en-US" sz="1800" dirty="0">
                <a:latin typeface="Times New Roman" panose="02020603050405020304" pitchFamily="18" charset="0"/>
                <a:cs typeface="Times New Roman" panose="02020603050405020304" pitchFamily="18" charset="0"/>
              </a:rPr>
              <a:t>Rudra Narayan Jha                [12/BEX/073]</a:t>
            </a:r>
          </a:p>
          <a:p>
            <a:pPr algn="l"/>
            <a:r>
              <a:rPr lang="en-US" sz="1800" dirty="0">
                <a:latin typeface="Times New Roman" panose="02020603050405020304" pitchFamily="18" charset="0"/>
                <a:cs typeface="Times New Roman" panose="02020603050405020304" pitchFamily="18" charset="0"/>
              </a:rPr>
              <a:t>Sanjeev Jung Chaudhary       [13/BEX/073]</a:t>
            </a:r>
          </a:p>
        </p:txBody>
      </p:sp>
      <p:sp>
        <p:nvSpPr>
          <p:cNvPr id="10" name="Slide Number Placeholder 9">
            <a:extLst>
              <a:ext uri="{FF2B5EF4-FFF2-40B4-BE49-F238E27FC236}">
                <a16:creationId xmlns:a16="http://schemas.microsoft.com/office/drawing/2014/main" id="{522553C4-EB4E-4B95-9657-36735C705E6A}"/>
              </a:ext>
            </a:extLst>
          </p:cNvPr>
          <p:cNvSpPr>
            <a:spLocks noGrp="1"/>
          </p:cNvSpPr>
          <p:nvPr>
            <p:ph type="sldNum" sz="quarter" idx="12"/>
          </p:nvPr>
        </p:nvSpPr>
        <p:spPr/>
        <p:txBody>
          <a:bodyPr/>
          <a:lstStyle/>
          <a:p>
            <a:fld id="{90CC12D0-9098-4353-9939-C6AD29EF7E56}" type="slidenum">
              <a:rPr lang="en-US" smtClean="0"/>
              <a:t>1</a:t>
            </a:fld>
            <a:endParaRPr lang="en-US"/>
          </a:p>
        </p:txBody>
      </p:sp>
      <p:sp>
        <p:nvSpPr>
          <p:cNvPr id="7" name="Rectangle 5">
            <a:extLst>
              <a:ext uri="{FF2B5EF4-FFF2-40B4-BE49-F238E27FC236}">
                <a16:creationId xmlns:a16="http://schemas.microsoft.com/office/drawing/2014/main" id="{BE89D0D3-B542-4275-BDC2-D450592BEF40}"/>
              </a:ext>
            </a:extLst>
          </p:cNvPr>
          <p:cNvSpPr>
            <a:spLocks noChangeArrowheads="1"/>
          </p:cNvSpPr>
          <p:nvPr/>
        </p:nvSpPr>
        <p:spPr bwMode="auto">
          <a:xfrm>
            <a:off x="4064924" y="73152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8" name="Object 7">
            <a:extLst>
              <a:ext uri="{FF2B5EF4-FFF2-40B4-BE49-F238E27FC236}">
                <a16:creationId xmlns:a16="http://schemas.microsoft.com/office/drawing/2014/main" id="{D498B53D-8E90-4E5F-9C41-5CD2B1401E3D}"/>
              </a:ext>
            </a:extLst>
          </p:cNvPr>
          <p:cNvGraphicFramePr>
            <a:graphicFrameLocks/>
          </p:cNvGraphicFramePr>
          <p:nvPr>
            <p:extLst>
              <p:ext uri="{D42A27DB-BD31-4B8C-83A1-F6EECF244321}">
                <p14:modId xmlns:p14="http://schemas.microsoft.com/office/powerpoint/2010/main" val="3539376915"/>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1101" name="Picture" r:id="rId3" imgW="0" imgH="0" progId="StaticMetafile">
                  <p:embed/>
                </p:oleObj>
              </mc:Choice>
              <mc:Fallback>
                <p:oleObj name="Picture" r:id="rId3" imgW="0" imgH="0" progId="StaticMetafile">
                  <p:embed/>
                  <p:pic>
                    <p:nvPicPr>
                      <p:cNvPr id="0" name="rectole0000000000"/>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9" name="Rectangle 6">
            <a:extLst>
              <a:ext uri="{FF2B5EF4-FFF2-40B4-BE49-F238E27FC236}">
                <a16:creationId xmlns:a16="http://schemas.microsoft.com/office/drawing/2014/main" id="{8F5C60C3-F495-41F4-B057-518EE9031C17}"/>
              </a:ext>
            </a:extLst>
          </p:cNvPr>
          <p:cNvSpPr>
            <a:spLocks noChangeArrowheads="1"/>
          </p:cNvSpPr>
          <p:nvPr/>
        </p:nvSpPr>
        <p:spPr bwMode="auto">
          <a:xfrm>
            <a:off x="4064924" y="222535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2611777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AD20C-8E43-4D87-ACDF-F18190DF52F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EDF7A2D-D3E7-47FF-B1AB-05CCBCCD1D6B}"/>
              </a:ext>
            </a:extLst>
          </p:cNvPr>
          <p:cNvSpPr>
            <a:spLocks noGrp="1"/>
          </p:cNvSpPr>
          <p:nvPr>
            <p:ph idx="1"/>
          </p:nvPr>
        </p:nvSpPr>
        <p:spPr>
          <a:xfrm>
            <a:off x="838200" y="1825625"/>
            <a:ext cx="10515600" cy="4974186"/>
          </a:xfrm>
        </p:spPr>
        <p:txBody>
          <a:bodyPr>
            <a:normAutofit fontScale="92500" lnSpcReduction="20000"/>
          </a:bodyPr>
          <a:lstStyle/>
          <a:p>
            <a:endParaRPr lang="en-US" dirty="0"/>
          </a:p>
          <a:p>
            <a:endParaRPr lang="en-US" dirty="0"/>
          </a:p>
          <a:p>
            <a:pPr marL="0" indent="0">
              <a:buNone/>
            </a:pPr>
            <a:r>
              <a:rPr lang="en-US" dirty="0"/>
              <a:t>                                                                                          </a:t>
            </a:r>
            <a:r>
              <a:rPr lang="en-US" sz="1800" dirty="0">
                <a:latin typeface="Times New Roman" panose="02020603050405020304" pitchFamily="18" charset="0"/>
                <a:cs typeface="Times New Roman" panose="02020603050405020304" pitchFamily="18" charset="0"/>
              </a:rPr>
              <a:t>                         </a:t>
            </a:r>
          </a:p>
          <a:p>
            <a:pPr marL="0" indent="0">
              <a:buNone/>
            </a:pPr>
            <a:r>
              <a:rPr lang="en-US" sz="1800" dirty="0">
                <a:latin typeface="Times New Roman" panose="02020603050405020304" pitchFamily="18" charset="0"/>
                <a:cs typeface="Times New Roman" panose="02020603050405020304" pitchFamily="18" charset="0"/>
              </a:rPr>
              <a:t>                                                                                                                                                   </a:t>
            </a:r>
            <a:endParaRPr lang="en-US" dirty="0"/>
          </a:p>
          <a:p>
            <a:pPr marL="0" indent="0">
              <a:buNone/>
            </a:pPr>
            <a:r>
              <a:rPr lang="en-US" dirty="0"/>
              <a:t>                                                                      </a:t>
            </a:r>
          </a:p>
          <a:p>
            <a:endParaRPr lang="en-US" dirty="0"/>
          </a:p>
          <a:p>
            <a:endParaRPr lang="en-US" dirty="0"/>
          </a:p>
          <a:p>
            <a:endParaRPr lang="en-US" dirty="0"/>
          </a:p>
          <a:p>
            <a:pPr marL="0" indent="0" algn="ctr">
              <a:buNone/>
            </a:pPr>
            <a:endParaRPr lang="en-US" altLang="en-US" dirty="0"/>
          </a:p>
          <a:p>
            <a:pPr marL="0" indent="0" algn="ctr">
              <a:buNone/>
            </a:pPr>
            <a:endParaRPr lang="en-US" altLang="en-US" dirty="0"/>
          </a:p>
          <a:p>
            <a:pPr marL="0" indent="0" algn="ctr">
              <a:buNone/>
            </a:pPr>
            <a:endParaRPr lang="en-US" altLang="en-US" dirty="0"/>
          </a:p>
          <a:p>
            <a:pPr marL="0" indent="0" algn="ctr">
              <a:buNone/>
            </a:pPr>
            <a:r>
              <a:rPr lang="en-US" altLang="en-US" dirty="0"/>
              <a:t>Figure (iii): Flowchart of Controller</a:t>
            </a:r>
            <a:endParaRPr lang="en-IN" altLang="en-US" dirty="0"/>
          </a:p>
          <a:p>
            <a:pPr marL="0" indent="0" algn="ctr">
              <a:buNone/>
            </a:pP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87A2F77-E00A-415F-88F6-C2C5B44E59C9}"/>
              </a:ext>
            </a:extLst>
          </p:cNvPr>
          <p:cNvSpPr>
            <a:spLocks noGrp="1"/>
          </p:cNvSpPr>
          <p:nvPr>
            <p:ph type="sldNum" sz="quarter" idx="12"/>
          </p:nvPr>
        </p:nvSpPr>
        <p:spPr/>
        <p:txBody>
          <a:bodyPr/>
          <a:lstStyle/>
          <a:p>
            <a:fld id="{90CC12D0-9098-4353-9939-C6AD29EF7E56}" type="slidenum">
              <a:rPr lang="en-US" smtClean="0"/>
              <a:t>10</a:t>
            </a:fld>
            <a:endParaRPr lang="en-US"/>
          </a:p>
        </p:txBody>
      </p:sp>
      <p:graphicFrame>
        <p:nvGraphicFramePr>
          <p:cNvPr id="5" name="Object 4">
            <a:extLst>
              <a:ext uri="{FF2B5EF4-FFF2-40B4-BE49-F238E27FC236}">
                <a16:creationId xmlns:a16="http://schemas.microsoft.com/office/drawing/2014/main" id="{2EB1FB28-AF3E-403B-9706-DE67992135F4}"/>
              </a:ext>
            </a:extLst>
          </p:cNvPr>
          <p:cNvGraphicFramePr>
            <a:graphicFrameLocks/>
          </p:cNvGraphicFramePr>
          <p:nvPr>
            <p:extLst>
              <p:ext uri="{D42A27DB-BD31-4B8C-83A1-F6EECF244321}">
                <p14:modId xmlns:p14="http://schemas.microsoft.com/office/powerpoint/2010/main" val="2792716957"/>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10307" name="Picture" r:id="rId3" imgW="0" imgH="0" progId="StaticMetafile">
                  <p:embed/>
                </p:oleObj>
              </mc:Choice>
              <mc:Fallback>
                <p:oleObj name="Picture" r:id="rId3" imgW="0" imgH="0" progId="StaticMetafile">
                  <p:embed/>
                  <p:pic>
                    <p:nvPicPr>
                      <p:cNvPr id="8" name="Object 7">
                        <a:extLst>
                          <a:ext uri="{FF2B5EF4-FFF2-40B4-BE49-F238E27FC236}">
                            <a16:creationId xmlns:a16="http://schemas.microsoft.com/office/drawing/2014/main" id="{D498B53D-8E90-4E5F-9C41-5CD2B1401E3D}"/>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 name="Rectangle 6">
            <a:extLst>
              <a:ext uri="{FF2B5EF4-FFF2-40B4-BE49-F238E27FC236}">
                <a16:creationId xmlns:a16="http://schemas.microsoft.com/office/drawing/2014/main" id="{43B89EC3-65F3-47A7-9331-D1A42A933F0B}"/>
              </a:ext>
            </a:extLst>
          </p:cNvPr>
          <p:cNvSpPr/>
          <p:nvPr/>
        </p:nvSpPr>
        <p:spPr>
          <a:xfrm>
            <a:off x="4630185" y="353317"/>
            <a:ext cx="2876204" cy="49939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TURN ON CONTROLLER</a:t>
            </a:r>
          </a:p>
        </p:txBody>
      </p:sp>
      <p:sp>
        <p:nvSpPr>
          <p:cNvPr id="8" name="Parallelogram 7">
            <a:extLst>
              <a:ext uri="{FF2B5EF4-FFF2-40B4-BE49-F238E27FC236}">
                <a16:creationId xmlns:a16="http://schemas.microsoft.com/office/drawing/2014/main" id="{A1114767-D673-4FD6-93C5-379239FFCECC}"/>
              </a:ext>
            </a:extLst>
          </p:cNvPr>
          <p:cNvSpPr/>
          <p:nvPr/>
        </p:nvSpPr>
        <p:spPr>
          <a:xfrm>
            <a:off x="4408514" y="1287073"/>
            <a:ext cx="3374967" cy="581891"/>
          </a:xfrm>
          <a:prstGeom prst="parallelogram">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READ DATA FROM SENSOR</a:t>
            </a:r>
          </a:p>
        </p:txBody>
      </p:sp>
      <p:sp>
        <p:nvSpPr>
          <p:cNvPr id="9" name="Diamond 8">
            <a:extLst>
              <a:ext uri="{FF2B5EF4-FFF2-40B4-BE49-F238E27FC236}">
                <a16:creationId xmlns:a16="http://schemas.microsoft.com/office/drawing/2014/main" id="{A8674556-881C-422C-B46E-83C8A8711EE4}"/>
              </a:ext>
            </a:extLst>
          </p:cNvPr>
          <p:cNvSpPr/>
          <p:nvPr/>
        </p:nvSpPr>
        <p:spPr>
          <a:xfrm>
            <a:off x="4404323" y="2039844"/>
            <a:ext cx="3374967" cy="1860023"/>
          </a:xfrm>
          <a:prstGeom prst="diamon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a:p>
            <a:pPr algn="ctr"/>
            <a:endParaRPr lang="en-US" dirty="0">
              <a:solidFill>
                <a:schemeClr val="tx1"/>
              </a:solidFill>
            </a:endParaRPr>
          </a:p>
          <a:p>
            <a:pPr algn="ctr"/>
            <a:r>
              <a:rPr lang="en-US" dirty="0">
                <a:solidFill>
                  <a:schemeClr val="tx1"/>
                </a:solidFill>
                <a:latin typeface="Times New Roman" panose="02020603050405020304" pitchFamily="18" charset="0"/>
                <a:cs typeface="Times New Roman" panose="02020603050405020304" pitchFamily="18" charset="0"/>
              </a:rPr>
              <a:t>IS DATA IS PRESENT?</a:t>
            </a:r>
          </a:p>
          <a:p>
            <a:pPr algn="ctr"/>
            <a:endParaRPr lang="en-US" dirty="0">
              <a:solidFill>
                <a:schemeClr val="tx1"/>
              </a:solidFill>
            </a:endParaRPr>
          </a:p>
        </p:txBody>
      </p:sp>
      <p:sp>
        <p:nvSpPr>
          <p:cNvPr id="10" name="Rectangle 9">
            <a:extLst>
              <a:ext uri="{FF2B5EF4-FFF2-40B4-BE49-F238E27FC236}">
                <a16:creationId xmlns:a16="http://schemas.microsoft.com/office/drawing/2014/main" id="{E7FB4D54-4A1D-44D0-8EEF-7E5015BE374A}"/>
              </a:ext>
            </a:extLst>
          </p:cNvPr>
          <p:cNvSpPr/>
          <p:nvPr/>
        </p:nvSpPr>
        <p:spPr>
          <a:xfrm>
            <a:off x="8359139" y="2680208"/>
            <a:ext cx="2103120" cy="5792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WAIT FOR GESTURE</a:t>
            </a:r>
          </a:p>
        </p:txBody>
      </p:sp>
      <p:sp>
        <p:nvSpPr>
          <p:cNvPr id="11" name="Rectangle 10">
            <a:extLst>
              <a:ext uri="{FF2B5EF4-FFF2-40B4-BE49-F238E27FC236}">
                <a16:creationId xmlns:a16="http://schemas.microsoft.com/office/drawing/2014/main" id="{B7795D05-0886-4518-83B5-691766B20588}"/>
              </a:ext>
            </a:extLst>
          </p:cNvPr>
          <p:cNvSpPr/>
          <p:nvPr/>
        </p:nvSpPr>
        <p:spPr>
          <a:xfrm>
            <a:off x="4685604" y="4121423"/>
            <a:ext cx="2820785" cy="80251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RESULTS CORRESPONDING OUTPUT</a:t>
            </a:r>
          </a:p>
        </p:txBody>
      </p:sp>
      <p:sp>
        <p:nvSpPr>
          <p:cNvPr id="12" name="Rectangle 11">
            <a:extLst>
              <a:ext uri="{FF2B5EF4-FFF2-40B4-BE49-F238E27FC236}">
                <a16:creationId xmlns:a16="http://schemas.microsoft.com/office/drawing/2014/main" id="{1298A18D-E3FA-4506-8A77-BAEC3D3C3393}"/>
              </a:ext>
            </a:extLst>
          </p:cNvPr>
          <p:cNvSpPr/>
          <p:nvPr/>
        </p:nvSpPr>
        <p:spPr>
          <a:xfrm>
            <a:off x="4566454" y="5402053"/>
            <a:ext cx="3059084" cy="58189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TRANSMITS DATA</a:t>
            </a:r>
          </a:p>
        </p:txBody>
      </p:sp>
      <p:cxnSp>
        <p:nvCxnSpPr>
          <p:cNvPr id="14" name="Straight Arrow Connector 13">
            <a:extLst>
              <a:ext uri="{FF2B5EF4-FFF2-40B4-BE49-F238E27FC236}">
                <a16:creationId xmlns:a16="http://schemas.microsoft.com/office/drawing/2014/main" id="{134A1E97-D4A5-446D-B6A9-322A09A20A06}"/>
              </a:ext>
            </a:extLst>
          </p:cNvPr>
          <p:cNvCxnSpPr>
            <a:cxnSpLocks/>
            <a:stCxn id="7" idx="2"/>
          </p:cNvCxnSpPr>
          <p:nvPr/>
        </p:nvCxnSpPr>
        <p:spPr>
          <a:xfrm>
            <a:off x="6068287" y="852716"/>
            <a:ext cx="0" cy="4493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D1BFA05-4546-4D0A-8BA1-9AD38197D8BE}"/>
              </a:ext>
            </a:extLst>
          </p:cNvPr>
          <p:cNvCxnSpPr>
            <a:cxnSpLocks/>
            <a:stCxn id="8" idx="4"/>
            <a:endCxn id="9" idx="0"/>
          </p:cNvCxnSpPr>
          <p:nvPr/>
        </p:nvCxnSpPr>
        <p:spPr>
          <a:xfrm flipH="1">
            <a:off x="6091807" y="1868964"/>
            <a:ext cx="4191" cy="1708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E7C2A727-BBE1-4722-8668-06B010C3B238}"/>
              </a:ext>
            </a:extLst>
          </p:cNvPr>
          <p:cNvCxnSpPr>
            <a:cxnSpLocks/>
            <a:stCxn id="9" idx="2"/>
            <a:endCxn id="11" idx="0"/>
          </p:cNvCxnSpPr>
          <p:nvPr/>
        </p:nvCxnSpPr>
        <p:spPr>
          <a:xfrm>
            <a:off x="6091807" y="3899867"/>
            <a:ext cx="4190" cy="22155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C078F4A-21C7-4EA8-AF74-B26880A645F4}"/>
              </a:ext>
            </a:extLst>
          </p:cNvPr>
          <p:cNvCxnSpPr>
            <a:cxnSpLocks/>
            <a:stCxn id="11" idx="2"/>
            <a:endCxn id="12" idx="0"/>
          </p:cNvCxnSpPr>
          <p:nvPr/>
        </p:nvCxnSpPr>
        <p:spPr>
          <a:xfrm flipH="1">
            <a:off x="6095996" y="4923935"/>
            <a:ext cx="1" cy="4781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617E613-2FFA-4D68-BD5B-A8353B3F72B2}"/>
              </a:ext>
            </a:extLst>
          </p:cNvPr>
          <p:cNvCxnSpPr>
            <a:cxnSpLocks/>
            <a:stCxn id="9" idx="3"/>
            <a:endCxn id="10" idx="1"/>
          </p:cNvCxnSpPr>
          <p:nvPr/>
        </p:nvCxnSpPr>
        <p:spPr>
          <a:xfrm flipV="1">
            <a:off x="7779290" y="2969855"/>
            <a:ext cx="579849"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CA04A504-B00F-4C2F-9B64-D78AFD607594}"/>
              </a:ext>
            </a:extLst>
          </p:cNvPr>
          <p:cNvCxnSpPr>
            <a:stCxn id="10" idx="0"/>
            <a:endCxn id="8" idx="2"/>
          </p:cNvCxnSpPr>
          <p:nvPr/>
        </p:nvCxnSpPr>
        <p:spPr>
          <a:xfrm rot="16200000" flipV="1">
            <a:off x="8009628" y="1279137"/>
            <a:ext cx="1102189" cy="1699954"/>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9506A901-D255-4A73-B9BB-F3663F24F269}"/>
              </a:ext>
            </a:extLst>
          </p:cNvPr>
          <p:cNvSpPr txBox="1"/>
          <p:nvPr/>
        </p:nvSpPr>
        <p:spPr>
          <a:xfrm>
            <a:off x="7746368" y="2633635"/>
            <a:ext cx="612771" cy="382795"/>
          </a:xfrm>
          <a:prstGeom prst="rect">
            <a:avLst/>
          </a:prstGeom>
          <a:noFill/>
        </p:spPr>
        <p:txBody>
          <a:bodyPr wrap="square" rtlCol="0">
            <a:spAutoFit/>
          </a:bodyPr>
          <a:lstStyle/>
          <a:p>
            <a:r>
              <a:rPr lang="en-US" dirty="0"/>
              <a:t>NO</a:t>
            </a:r>
            <a:endParaRPr lang="en-IN" dirty="0"/>
          </a:p>
        </p:txBody>
      </p:sp>
      <p:sp>
        <p:nvSpPr>
          <p:cNvPr id="49" name="TextBox 48">
            <a:extLst>
              <a:ext uri="{FF2B5EF4-FFF2-40B4-BE49-F238E27FC236}">
                <a16:creationId xmlns:a16="http://schemas.microsoft.com/office/drawing/2014/main" id="{EACA2FE2-D74F-4B7F-86D6-D6FBA164189D}"/>
              </a:ext>
            </a:extLst>
          </p:cNvPr>
          <p:cNvSpPr txBox="1"/>
          <p:nvPr/>
        </p:nvSpPr>
        <p:spPr>
          <a:xfrm>
            <a:off x="6091806" y="3803510"/>
            <a:ext cx="512641" cy="369332"/>
          </a:xfrm>
          <a:prstGeom prst="rect">
            <a:avLst/>
          </a:prstGeom>
          <a:noFill/>
        </p:spPr>
        <p:txBody>
          <a:bodyPr wrap="none" rtlCol="0">
            <a:spAutoFit/>
          </a:bodyPr>
          <a:lstStyle/>
          <a:p>
            <a:r>
              <a:rPr lang="en-US" dirty="0"/>
              <a:t>YES</a:t>
            </a:r>
            <a:endParaRPr lang="en-IN" dirty="0"/>
          </a:p>
        </p:txBody>
      </p:sp>
      <p:cxnSp>
        <p:nvCxnSpPr>
          <p:cNvPr id="52" name="Connector: Elbow 51">
            <a:extLst>
              <a:ext uri="{FF2B5EF4-FFF2-40B4-BE49-F238E27FC236}">
                <a16:creationId xmlns:a16="http://schemas.microsoft.com/office/drawing/2014/main" id="{1025CEA7-470A-4832-B902-F8DEB3866303}"/>
              </a:ext>
            </a:extLst>
          </p:cNvPr>
          <p:cNvCxnSpPr>
            <a:cxnSpLocks/>
            <a:stCxn id="12" idx="1"/>
            <a:endCxn id="8" idx="5"/>
          </p:cNvCxnSpPr>
          <p:nvPr/>
        </p:nvCxnSpPr>
        <p:spPr>
          <a:xfrm rot="10800000">
            <a:off x="4481250" y="1578019"/>
            <a:ext cx="85204" cy="4114980"/>
          </a:xfrm>
          <a:prstGeom prst="bentConnector3">
            <a:avLst>
              <a:gd name="adj1" fmla="val 125089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26467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60FAD-2543-40DF-BBA6-8A71EC3F5A0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1372A67-EC9D-4356-8B10-02C94CC4C16B}"/>
              </a:ext>
            </a:extLst>
          </p:cNvPr>
          <p:cNvSpPr>
            <a:spLocks noGrp="1"/>
          </p:cNvSpPr>
          <p:nvPr>
            <p:ph idx="1"/>
          </p:nvPr>
        </p:nvSpPr>
        <p:spPr>
          <a:xfrm>
            <a:off x="1927361" y="2518168"/>
            <a:ext cx="8915400" cy="4582478"/>
          </a:xfrm>
        </p:spPr>
        <p:txBody>
          <a:bodyPr>
            <a:normAutofit/>
          </a:bodyPr>
          <a:lstStyle/>
          <a:p>
            <a:pPr marL="0" indent="0">
              <a:buNone/>
            </a:pPr>
            <a:r>
              <a:rPr lang="en-US" dirty="0"/>
              <a:t>                                                                                 </a:t>
            </a:r>
          </a:p>
          <a:p>
            <a:pPr marL="0" indent="0">
              <a:buNone/>
            </a:pPr>
            <a:r>
              <a:rPr lang="en-US" dirty="0"/>
              <a:t>                                                                                  </a:t>
            </a:r>
          </a:p>
          <a:p>
            <a:endParaRPr lang="en-US" dirty="0"/>
          </a:p>
          <a:p>
            <a:pPr marL="0" indent="0">
              <a:buNone/>
            </a:pPr>
            <a:endParaRPr lang="en-US" dirty="0"/>
          </a:p>
          <a:p>
            <a:pPr marL="0" indent="0">
              <a:buNone/>
            </a:pPr>
            <a:r>
              <a:rPr lang="en-US" dirty="0"/>
              <a:t>                                                              </a:t>
            </a: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lgn="ctr">
              <a:buNone/>
            </a:pPr>
            <a:endParaRPr lang="en-US" altLang="en-US" sz="1800" dirty="0">
              <a:latin typeface="Times New Roman" panose="02020603050405020304" pitchFamily="18" charset="0"/>
              <a:cs typeface="Times New Roman" panose="02020603050405020304" pitchFamily="18" charset="0"/>
            </a:endParaRPr>
          </a:p>
          <a:p>
            <a:pPr marL="0" indent="0" algn="ctr">
              <a:buNone/>
            </a:pPr>
            <a:r>
              <a:rPr lang="en-US" altLang="en-US" dirty="0">
                <a:latin typeface="Times New Roman" panose="02020603050405020304" pitchFamily="18" charset="0"/>
                <a:cs typeface="Times New Roman" panose="02020603050405020304" pitchFamily="18" charset="0"/>
              </a:rPr>
              <a:t>Figure (iv): Flowchart Of Wheelchair </a:t>
            </a:r>
            <a:endParaRPr lang="en-IN" altLang="en-US" dirty="0">
              <a:latin typeface="Times New Roman" panose="02020603050405020304" pitchFamily="18" charset="0"/>
              <a:cs typeface="Times New Roman" panose="02020603050405020304" pitchFamily="18" charset="0"/>
            </a:endParaRPr>
          </a:p>
          <a:p>
            <a:pPr marL="0" indent="0" algn="ctr">
              <a:buNone/>
            </a:pP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81C34E14-881E-41C0-8F3D-5510EBED5109}"/>
              </a:ext>
            </a:extLst>
          </p:cNvPr>
          <p:cNvSpPr>
            <a:spLocks noGrp="1"/>
          </p:cNvSpPr>
          <p:nvPr>
            <p:ph type="sldNum" sz="quarter" idx="12"/>
          </p:nvPr>
        </p:nvSpPr>
        <p:spPr/>
        <p:txBody>
          <a:bodyPr/>
          <a:lstStyle/>
          <a:p>
            <a:fld id="{90CC12D0-9098-4353-9939-C6AD29EF7E56}" type="slidenum">
              <a:rPr lang="en-US" smtClean="0"/>
              <a:t>11</a:t>
            </a:fld>
            <a:endParaRPr lang="en-US"/>
          </a:p>
        </p:txBody>
      </p:sp>
      <p:graphicFrame>
        <p:nvGraphicFramePr>
          <p:cNvPr id="5" name="Object 4">
            <a:extLst>
              <a:ext uri="{FF2B5EF4-FFF2-40B4-BE49-F238E27FC236}">
                <a16:creationId xmlns:a16="http://schemas.microsoft.com/office/drawing/2014/main" id="{7A8DFFEF-24E5-48EC-B15F-56D94AD9EB7F}"/>
              </a:ext>
            </a:extLst>
          </p:cNvPr>
          <p:cNvGraphicFramePr>
            <a:graphicFrameLocks/>
          </p:cNvGraphicFramePr>
          <p:nvPr>
            <p:extLst>
              <p:ext uri="{D42A27DB-BD31-4B8C-83A1-F6EECF244321}">
                <p14:modId xmlns:p14="http://schemas.microsoft.com/office/powerpoint/2010/main" val="2792716957"/>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11330" name="Picture" r:id="rId3" imgW="0" imgH="0" progId="StaticMetafile">
                  <p:embed/>
                </p:oleObj>
              </mc:Choice>
              <mc:Fallback>
                <p:oleObj name="Picture" r:id="rId3" imgW="0" imgH="0" progId="StaticMetafile">
                  <p:embed/>
                  <p:pic>
                    <p:nvPicPr>
                      <p:cNvPr id="8" name="Object 7">
                        <a:extLst>
                          <a:ext uri="{FF2B5EF4-FFF2-40B4-BE49-F238E27FC236}">
                            <a16:creationId xmlns:a16="http://schemas.microsoft.com/office/drawing/2014/main" id="{D498B53D-8E90-4E5F-9C41-5CD2B1401E3D}"/>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 name="Rectangle 5">
            <a:extLst>
              <a:ext uri="{FF2B5EF4-FFF2-40B4-BE49-F238E27FC236}">
                <a16:creationId xmlns:a16="http://schemas.microsoft.com/office/drawing/2014/main" id="{821F53E9-6BDC-4D50-82A3-F3C6040A5101}"/>
              </a:ext>
            </a:extLst>
          </p:cNvPr>
          <p:cNvSpPr/>
          <p:nvPr/>
        </p:nvSpPr>
        <p:spPr>
          <a:xfrm>
            <a:off x="4289616" y="374722"/>
            <a:ext cx="3233651" cy="69890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RECEIVE DATA</a:t>
            </a:r>
          </a:p>
        </p:txBody>
      </p:sp>
      <p:sp>
        <p:nvSpPr>
          <p:cNvPr id="7" name="Rectangle 6">
            <a:extLst>
              <a:ext uri="{FF2B5EF4-FFF2-40B4-BE49-F238E27FC236}">
                <a16:creationId xmlns:a16="http://schemas.microsoft.com/office/drawing/2014/main" id="{FCF68798-E696-4827-8E68-C5D382DCA33C}"/>
              </a:ext>
            </a:extLst>
          </p:cNvPr>
          <p:cNvSpPr/>
          <p:nvPr/>
        </p:nvSpPr>
        <p:spPr>
          <a:xfrm>
            <a:off x="4173236" y="5093376"/>
            <a:ext cx="3466407" cy="75199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CONTROL MOVEMENT</a:t>
            </a:r>
          </a:p>
        </p:txBody>
      </p:sp>
      <p:sp>
        <p:nvSpPr>
          <p:cNvPr id="10" name="Diamond 9">
            <a:extLst>
              <a:ext uri="{FF2B5EF4-FFF2-40B4-BE49-F238E27FC236}">
                <a16:creationId xmlns:a16="http://schemas.microsoft.com/office/drawing/2014/main" id="{52BA0D6D-B7D0-4532-805A-C59639C89048}"/>
              </a:ext>
            </a:extLst>
          </p:cNvPr>
          <p:cNvSpPr/>
          <p:nvPr/>
        </p:nvSpPr>
        <p:spPr>
          <a:xfrm>
            <a:off x="4555374" y="1465277"/>
            <a:ext cx="2709949" cy="1454121"/>
          </a:xfrm>
          <a:prstGeom prst="diamon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IF DATA IS RECEIVED?</a:t>
            </a:r>
          </a:p>
        </p:txBody>
      </p:sp>
      <p:cxnSp>
        <p:nvCxnSpPr>
          <p:cNvPr id="17" name="Straight Arrow Connector 16">
            <a:extLst>
              <a:ext uri="{FF2B5EF4-FFF2-40B4-BE49-F238E27FC236}">
                <a16:creationId xmlns:a16="http://schemas.microsoft.com/office/drawing/2014/main" id="{FFA13ABE-F7A7-49D7-BEFE-EA9AF44E87CE}"/>
              </a:ext>
            </a:extLst>
          </p:cNvPr>
          <p:cNvCxnSpPr>
            <a:cxnSpLocks/>
          </p:cNvCxnSpPr>
          <p:nvPr/>
        </p:nvCxnSpPr>
        <p:spPr>
          <a:xfrm>
            <a:off x="5910349" y="1064030"/>
            <a:ext cx="0" cy="40124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0475D45-AA46-4970-B3B2-5CDA58441878}"/>
              </a:ext>
            </a:extLst>
          </p:cNvPr>
          <p:cNvCxnSpPr>
            <a:cxnSpLocks/>
            <a:stCxn id="10" idx="2"/>
          </p:cNvCxnSpPr>
          <p:nvPr/>
        </p:nvCxnSpPr>
        <p:spPr>
          <a:xfrm flipH="1">
            <a:off x="5906441" y="2919398"/>
            <a:ext cx="3908" cy="27842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8B9A20DF-4F1D-4276-9BE2-9E198A3ED4EB}"/>
              </a:ext>
            </a:extLst>
          </p:cNvPr>
          <p:cNvCxnSpPr>
            <a:stCxn id="10" idx="3"/>
            <a:endCxn id="6" idx="3"/>
          </p:cNvCxnSpPr>
          <p:nvPr/>
        </p:nvCxnSpPr>
        <p:spPr>
          <a:xfrm flipV="1">
            <a:off x="7265323" y="724174"/>
            <a:ext cx="257944" cy="1468164"/>
          </a:xfrm>
          <a:prstGeom prst="bentConnector3">
            <a:avLst>
              <a:gd name="adj1" fmla="val 18862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6153966-4293-4903-A972-CA6FDA244BFF}"/>
              </a:ext>
            </a:extLst>
          </p:cNvPr>
          <p:cNvCxnSpPr>
            <a:cxnSpLocks/>
            <a:stCxn id="8" idx="2"/>
          </p:cNvCxnSpPr>
          <p:nvPr/>
        </p:nvCxnSpPr>
        <p:spPr>
          <a:xfrm>
            <a:off x="5906441" y="4590106"/>
            <a:ext cx="5936" cy="4988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FF3842B-C4B7-4065-8DFE-7267BA833163}"/>
              </a:ext>
            </a:extLst>
          </p:cNvPr>
          <p:cNvSpPr txBox="1"/>
          <p:nvPr/>
        </p:nvSpPr>
        <p:spPr>
          <a:xfrm>
            <a:off x="5948321" y="2828489"/>
            <a:ext cx="907721" cy="369332"/>
          </a:xfrm>
          <a:prstGeom prst="rect">
            <a:avLst/>
          </a:prstGeom>
          <a:noFill/>
        </p:spPr>
        <p:txBody>
          <a:bodyPr wrap="square" rtlCol="0">
            <a:spAutoFit/>
          </a:bodyPr>
          <a:lstStyle/>
          <a:p>
            <a:r>
              <a:rPr lang="en-US" dirty="0"/>
              <a:t>YES</a:t>
            </a:r>
            <a:endParaRPr lang="en-IN" dirty="0"/>
          </a:p>
        </p:txBody>
      </p:sp>
      <p:sp>
        <p:nvSpPr>
          <p:cNvPr id="23" name="TextBox 22">
            <a:extLst>
              <a:ext uri="{FF2B5EF4-FFF2-40B4-BE49-F238E27FC236}">
                <a16:creationId xmlns:a16="http://schemas.microsoft.com/office/drawing/2014/main" id="{105A9B58-928B-4003-A3C6-FD7F83128FFA}"/>
              </a:ext>
            </a:extLst>
          </p:cNvPr>
          <p:cNvSpPr txBox="1"/>
          <p:nvPr/>
        </p:nvSpPr>
        <p:spPr>
          <a:xfrm>
            <a:off x="7265323" y="1864913"/>
            <a:ext cx="486030" cy="369332"/>
          </a:xfrm>
          <a:prstGeom prst="rect">
            <a:avLst/>
          </a:prstGeom>
          <a:noFill/>
        </p:spPr>
        <p:txBody>
          <a:bodyPr wrap="none" rtlCol="0">
            <a:spAutoFit/>
          </a:bodyPr>
          <a:lstStyle/>
          <a:p>
            <a:r>
              <a:rPr lang="en-US" dirty="0"/>
              <a:t>NO</a:t>
            </a:r>
            <a:endParaRPr lang="en-IN" dirty="0"/>
          </a:p>
        </p:txBody>
      </p:sp>
      <p:cxnSp>
        <p:nvCxnSpPr>
          <p:cNvPr id="25" name="Connector: Elbow 24">
            <a:extLst>
              <a:ext uri="{FF2B5EF4-FFF2-40B4-BE49-F238E27FC236}">
                <a16:creationId xmlns:a16="http://schemas.microsoft.com/office/drawing/2014/main" id="{54FFF09E-D801-490A-B3CF-1A6047DE4AE5}"/>
              </a:ext>
            </a:extLst>
          </p:cNvPr>
          <p:cNvCxnSpPr>
            <a:cxnSpLocks/>
            <a:stCxn id="7" idx="1"/>
            <a:endCxn id="6" idx="0"/>
          </p:cNvCxnSpPr>
          <p:nvPr/>
        </p:nvCxnSpPr>
        <p:spPr>
          <a:xfrm rot="10800000" flipH="1">
            <a:off x="4173236" y="374722"/>
            <a:ext cx="1733206" cy="5094654"/>
          </a:xfrm>
          <a:prstGeom prst="bentConnector4">
            <a:avLst>
              <a:gd name="adj1" fmla="val -75996"/>
              <a:gd name="adj2" fmla="val 104487"/>
            </a:avLst>
          </a:prstGeom>
          <a:ln>
            <a:tailEnd type="triangle"/>
          </a:ln>
        </p:spPr>
        <p:style>
          <a:lnRef idx="1">
            <a:schemeClr val="dk1"/>
          </a:lnRef>
          <a:fillRef idx="0">
            <a:schemeClr val="dk1"/>
          </a:fillRef>
          <a:effectRef idx="0">
            <a:schemeClr val="dk1"/>
          </a:effectRef>
          <a:fontRef idx="minor">
            <a:schemeClr val="tx1"/>
          </a:fontRef>
        </p:style>
      </p:cxnSp>
      <p:sp>
        <p:nvSpPr>
          <p:cNvPr id="8" name="Flowchart: Decision 7">
            <a:extLst>
              <a:ext uri="{FF2B5EF4-FFF2-40B4-BE49-F238E27FC236}">
                <a16:creationId xmlns:a16="http://schemas.microsoft.com/office/drawing/2014/main" id="{AD680B87-36CB-4CDD-9F7B-3FB0D60922BA}"/>
              </a:ext>
            </a:extLst>
          </p:cNvPr>
          <p:cNvSpPr/>
          <p:nvPr/>
        </p:nvSpPr>
        <p:spPr>
          <a:xfrm>
            <a:off x="4333531" y="3197821"/>
            <a:ext cx="3145819" cy="1392285"/>
          </a:xfrm>
          <a:prstGeom prst="flowChartDecision">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IS x&gt;=30||</a:t>
            </a:r>
          </a:p>
          <a:p>
            <a:pPr algn="ctr"/>
            <a:r>
              <a:rPr lang="en-US" dirty="0">
                <a:latin typeface="Times New Roman" panose="02020603050405020304" pitchFamily="18" charset="0"/>
                <a:cs typeface="Times New Roman" panose="02020603050405020304" pitchFamily="18" charset="0"/>
              </a:rPr>
              <a:t>x&lt;=-30||y&gt;=30||y&lt;=-30?</a:t>
            </a:r>
            <a:endParaRPr lang="en-IN" dirty="0">
              <a:latin typeface="Times New Roman" panose="02020603050405020304" pitchFamily="18" charset="0"/>
              <a:cs typeface="Times New Roman" panose="02020603050405020304" pitchFamily="18" charset="0"/>
            </a:endParaRPr>
          </a:p>
        </p:txBody>
      </p:sp>
      <p:cxnSp>
        <p:nvCxnSpPr>
          <p:cNvPr id="28" name="Connector: Elbow 27">
            <a:extLst>
              <a:ext uri="{FF2B5EF4-FFF2-40B4-BE49-F238E27FC236}">
                <a16:creationId xmlns:a16="http://schemas.microsoft.com/office/drawing/2014/main" id="{7E06CB76-E55A-4358-B1AE-90D29ABCC2BF}"/>
              </a:ext>
            </a:extLst>
          </p:cNvPr>
          <p:cNvCxnSpPr>
            <a:stCxn id="8" idx="1"/>
            <a:endCxn id="6" idx="1"/>
          </p:cNvCxnSpPr>
          <p:nvPr/>
        </p:nvCxnSpPr>
        <p:spPr>
          <a:xfrm rot="10800000">
            <a:off x="4289617" y="724174"/>
            <a:ext cx="43915" cy="3169790"/>
          </a:xfrm>
          <a:prstGeom prst="bentConnector3">
            <a:avLst>
              <a:gd name="adj1" fmla="val 1592249"/>
            </a:avLst>
          </a:prstGeom>
          <a:ln>
            <a:tailEnd type="triangle"/>
          </a:ln>
        </p:spPr>
        <p:style>
          <a:lnRef idx="1">
            <a:schemeClr val="dk1"/>
          </a:lnRef>
          <a:fillRef idx="0">
            <a:schemeClr val="dk1"/>
          </a:fillRef>
          <a:effectRef idx="0">
            <a:schemeClr val="dk1"/>
          </a:effectRef>
          <a:fontRef idx="minor">
            <a:schemeClr val="tx1"/>
          </a:fontRef>
        </p:style>
      </p:cxnSp>
      <p:sp>
        <p:nvSpPr>
          <p:cNvPr id="32" name="TextBox 31">
            <a:extLst>
              <a:ext uri="{FF2B5EF4-FFF2-40B4-BE49-F238E27FC236}">
                <a16:creationId xmlns:a16="http://schemas.microsoft.com/office/drawing/2014/main" id="{1017518B-AD37-4F6A-82E5-466D405E6721}"/>
              </a:ext>
            </a:extLst>
          </p:cNvPr>
          <p:cNvSpPr txBox="1"/>
          <p:nvPr/>
        </p:nvSpPr>
        <p:spPr>
          <a:xfrm>
            <a:off x="3710881" y="3614173"/>
            <a:ext cx="556777" cy="369332"/>
          </a:xfrm>
          <a:prstGeom prst="rect">
            <a:avLst/>
          </a:prstGeom>
          <a:noFill/>
        </p:spPr>
        <p:txBody>
          <a:bodyPr wrap="square" rtlCol="0">
            <a:spAutoFit/>
          </a:bodyPr>
          <a:lstStyle/>
          <a:p>
            <a:r>
              <a:rPr lang="en-US" dirty="0"/>
              <a:t>NO</a:t>
            </a:r>
            <a:endParaRPr lang="en-IN" dirty="0"/>
          </a:p>
        </p:txBody>
      </p:sp>
      <p:sp>
        <p:nvSpPr>
          <p:cNvPr id="33" name="TextBox 32">
            <a:extLst>
              <a:ext uri="{FF2B5EF4-FFF2-40B4-BE49-F238E27FC236}">
                <a16:creationId xmlns:a16="http://schemas.microsoft.com/office/drawing/2014/main" id="{6A7052F7-1117-43CE-95FE-46E9A1231CBF}"/>
              </a:ext>
            </a:extLst>
          </p:cNvPr>
          <p:cNvSpPr txBox="1"/>
          <p:nvPr/>
        </p:nvSpPr>
        <p:spPr>
          <a:xfrm>
            <a:off x="5985531" y="4636853"/>
            <a:ext cx="913413" cy="369332"/>
          </a:xfrm>
          <a:prstGeom prst="rect">
            <a:avLst/>
          </a:prstGeom>
          <a:noFill/>
        </p:spPr>
        <p:txBody>
          <a:bodyPr wrap="square" rtlCol="0">
            <a:spAutoFit/>
          </a:bodyPr>
          <a:lstStyle/>
          <a:p>
            <a:r>
              <a:rPr lang="en-US" dirty="0"/>
              <a:t>YES</a:t>
            </a:r>
            <a:endParaRPr lang="en-IN" dirty="0"/>
          </a:p>
        </p:txBody>
      </p:sp>
    </p:spTree>
    <p:extLst>
      <p:ext uri="{BB962C8B-B14F-4D97-AF65-F5344CB8AC3E}">
        <p14:creationId xmlns:p14="http://schemas.microsoft.com/office/powerpoint/2010/main" val="4241017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AB72-BECB-4572-906B-F82358ED197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E3B33D0-6AE3-43CF-96F8-0B156756AB38}"/>
              </a:ext>
            </a:extLst>
          </p:cNvPr>
          <p:cNvSpPr>
            <a:spLocks noGrp="1"/>
          </p:cNvSpPr>
          <p:nvPr>
            <p:ph idx="1"/>
          </p:nvPr>
        </p:nvSpPr>
        <p:spPr>
          <a:xfrm>
            <a:off x="838200" y="1825625"/>
            <a:ext cx="10515600" cy="4667250"/>
          </a:xfrm>
        </p:spPr>
        <p:txBody>
          <a:bodyPr>
            <a:normAutofit lnSpcReduction="10000"/>
          </a:bodyPr>
          <a:lstStyle/>
          <a:p>
            <a:pPr marL="0" indent="0">
              <a:buNone/>
            </a:pPr>
            <a:r>
              <a:rPr lang="en-US" dirty="0"/>
              <a:t>                                                                                                                                                                                                               </a:t>
            </a:r>
            <a:endParaRPr lang="en-US" sz="1800" dirty="0">
              <a:latin typeface="Times New Roman" panose="02020603050405020304" pitchFamily="18" charset="0"/>
              <a:cs typeface="Times New Roman" panose="02020603050405020304" pitchFamily="18" charset="0"/>
            </a:endParaRPr>
          </a:p>
          <a:p>
            <a:pPr marL="0" indent="0">
              <a:buNone/>
            </a:pPr>
            <a:r>
              <a:rPr lang="en-US" sz="1800" dirty="0">
                <a:latin typeface="Times New Roman" panose="02020603050405020304" pitchFamily="18" charset="0"/>
                <a:cs typeface="Times New Roman" panose="02020603050405020304" pitchFamily="18" charset="0"/>
              </a:rPr>
              <a:t>                                                                                                                             NO</a:t>
            </a:r>
          </a:p>
          <a:p>
            <a:pPr marL="0" indent="0">
              <a:buNone/>
            </a:pPr>
            <a:endParaRPr lang="en-US" dirty="0"/>
          </a:p>
          <a:p>
            <a:pPr marL="0" indent="0">
              <a:buNone/>
            </a:pPr>
            <a:r>
              <a:rPr lang="en-US" sz="1800" dirty="0">
                <a:latin typeface="Times New Roman" panose="02020603050405020304" pitchFamily="18" charset="0"/>
                <a:cs typeface="Times New Roman" panose="02020603050405020304" pitchFamily="18" charset="0"/>
              </a:rPr>
              <a:t>                                                                             </a:t>
            </a:r>
          </a:p>
          <a:p>
            <a:pPr marL="0" indent="0">
              <a:buNone/>
            </a:pPr>
            <a:r>
              <a:rPr lang="en-US" sz="1800" dirty="0">
                <a:latin typeface="Times New Roman" panose="02020603050405020304" pitchFamily="18" charset="0"/>
                <a:cs typeface="Times New Roman" panose="02020603050405020304" pitchFamily="18" charset="0"/>
              </a:rPr>
              <a:t>                                                                                               YES</a:t>
            </a:r>
          </a:p>
          <a:p>
            <a:pPr marL="0" indent="0">
              <a:buNone/>
            </a:pPr>
            <a:endParaRPr lang="en-US" sz="1800" dirty="0">
              <a:latin typeface="Times New Roman" panose="02020603050405020304" pitchFamily="18" charset="0"/>
              <a:cs typeface="Times New Roman" panose="02020603050405020304" pitchFamily="18" charset="0"/>
            </a:endParaRPr>
          </a:p>
          <a:p>
            <a:pPr marL="0" indent="0" algn="ctr">
              <a:buNone/>
            </a:pPr>
            <a:r>
              <a:rPr lang="en-US" sz="1800" dirty="0">
                <a:latin typeface="Times New Roman" panose="02020603050405020304" pitchFamily="18" charset="0"/>
                <a:cs typeface="Times New Roman" panose="02020603050405020304" pitchFamily="18" charset="0"/>
              </a:rPr>
              <a:t>                       </a:t>
            </a:r>
          </a:p>
          <a:p>
            <a:pPr marL="0" indent="0" algn="ctr">
              <a:buNone/>
            </a:pPr>
            <a:endParaRPr lang="en-US" dirty="0">
              <a:latin typeface="Times New Roman" panose="02020603050405020304" pitchFamily="18" charset="0"/>
              <a:cs typeface="Times New Roman" panose="02020603050405020304" pitchFamily="18" charset="0"/>
            </a:endParaRPr>
          </a:p>
          <a:p>
            <a:pPr marL="0" indent="0">
              <a:buNone/>
            </a:pPr>
            <a:r>
              <a:rPr lang="en-US" dirty="0"/>
              <a:t>                                           </a:t>
            </a:r>
          </a:p>
          <a:p>
            <a:pPr marL="0" indent="0">
              <a:buNone/>
            </a:pPr>
            <a:r>
              <a:rPr lang="en-US" altLang="en-US" dirty="0">
                <a:latin typeface="Times New Roman" panose="02020603050405020304" pitchFamily="18" charset="0"/>
                <a:cs typeface="Times New Roman" panose="02020603050405020304" pitchFamily="18" charset="0"/>
              </a:rPr>
              <a:t>                                Figure (v): Flowchart of Speed Controller</a:t>
            </a:r>
            <a:endParaRPr lang="en-IN" altLang="en-US" dirty="0">
              <a:latin typeface="Times New Roman" panose="02020603050405020304" pitchFamily="18" charset="0"/>
              <a:cs typeface="Times New Roman" panose="02020603050405020304" pitchFamily="18" charset="0"/>
            </a:endParaRPr>
          </a:p>
          <a:p>
            <a:pPr marL="0" indent="0">
              <a:buNone/>
            </a:pPr>
            <a:r>
              <a:rPr lang="en-US" dirty="0"/>
              <a:t>                                                                </a:t>
            </a:r>
          </a:p>
        </p:txBody>
      </p:sp>
      <p:sp>
        <p:nvSpPr>
          <p:cNvPr id="4" name="Slide Number Placeholder 3">
            <a:extLst>
              <a:ext uri="{FF2B5EF4-FFF2-40B4-BE49-F238E27FC236}">
                <a16:creationId xmlns:a16="http://schemas.microsoft.com/office/drawing/2014/main" id="{FFDB3A15-CD0D-491C-9A24-579DEB7AD826}"/>
              </a:ext>
            </a:extLst>
          </p:cNvPr>
          <p:cNvSpPr>
            <a:spLocks noGrp="1"/>
          </p:cNvSpPr>
          <p:nvPr>
            <p:ph type="sldNum" sz="quarter" idx="12"/>
          </p:nvPr>
        </p:nvSpPr>
        <p:spPr/>
        <p:txBody>
          <a:bodyPr/>
          <a:lstStyle/>
          <a:p>
            <a:fld id="{90CC12D0-9098-4353-9939-C6AD29EF7E56}" type="slidenum">
              <a:rPr lang="en-US" smtClean="0"/>
              <a:t>12</a:t>
            </a:fld>
            <a:endParaRPr lang="en-US"/>
          </a:p>
        </p:txBody>
      </p:sp>
      <p:graphicFrame>
        <p:nvGraphicFramePr>
          <p:cNvPr id="5" name="Object 4">
            <a:extLst>
              <a:ext uri="{FF2B5EF4-FFF2-40B4-BE49-F238E27FC236}">
                <a16:creationId xmlns:a16="http://schemas.microsoft.com/office/drawing/2014/main" id="{6608480E-605D-4ED3-B775-57DA3F433F76}"/>
              </a:ext>
            </a:extLst>
          </p:cNvPr>
          <p:cNvGraphicFramePr>
            <a:graphicFrameLocks/>
          </p:cNvGraphicFramePr>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13378" name="Picture" r:id="rId3" imgW="0" imgH="0" progId="StaticMetafile">
                  <p:embed/>
                </p:oleObj>
              </mc:Choice>
              <mc:Fallback>
                <p:oleObj name="Picture" r:id="rId3" imgW="0" imgH="0" progId="StaticMetafile">
                  <p:embed/>
                  <p:pic>
                    <p:nvPicPr>
                      <p:cNvPr id="5" name="Object 4">
                        <a:extLst>
                          <a:ext uri="{FF2B5EF4-FFF2-40B4-BE49-F238E27FC236}">
                            <a16:creationId xmlns:a16="http://schemas.microsoft.com/office/drawing/2014/main" id="{6608480E-605D-4ED3-B775-57DA3F433F76}"/>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 name="Parallelogram 5">
            <a:extLst>
              <a:ext uri="{FF2B5EF4-FFF2-40B4-BE49-F238E27FC236}">
                <a16:creationId xmlns:a16="http://schemas.microsoft.com/office/drawing/2014/main" id="{A68CE995-1B00-4A4A-83A2-817A6E433767}"/>
              </a:ext>
            </a:extLst>
          </p:cNvPr>
          <p:cNvSpPr/>
          <p:nvPr/>
        </p:nvSpPr>
        <p:spPr>
          <a:xfrm>
            <a:off x="3928456" y="365125"/>
            <a:ext cx="4335088" cy="1036638"/>
          </a:xfrm>
          <a:prstGeom prst="parallelogram">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READ DATA FROM GY521</a:t>
            </a:r>
          </a:p>
        </p:txBody>
      </p:sp>
      <p:sp>
        <p:nvSpPr>
          <p:cNvPr id="7" name="Flowchart: Decision 6">
            <a:extLst>
              <a:ext uri="{FF2B5EF4-FFF2-40B4-BE49-F238E27FC236}">
                <a16:creationId xmlns:a16="http://schemas.microsoft.com/office/drawing/2014/main" id="{9A189411-4BD3-471B-A7EB-66B0495D640A}"/>
              </a:ext>
            </a:extLst>
          </p:cNvPr>
          <p:cNvSpPr/>
          <p:nvPr/>
        </p:nvSpPr>
        <p:spPr>
          <a:xfrm>
            <a:off x="4206240" y="1913890"/>
            <a:ext cx="3779519" cy="1682749"/>
          </a:xfrm>
          <a:prstGeom prst="flowChartDecisi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IF x&gt;= 15 ||</a:t>
            </a:r>
          </a:p>
          <a:p>
            <a:pPr algn="ctr"/>
            <a:r>
              <a:rPr lang="en-US" dirty="0">
                <a:solidFill>
                  <a:schemeClr val="tx1"/>
                </a:solidFill>
              </a:rPr>
              <a:t> x&lt;= -15?</a:t>
            </a:r>
          </a:p>
        </p:txBody>
      </p:sp>
      <p:cxnSp>
        <p:nvCxnSpPr>
          <p:cNvPr id="9" name="Straight Arrow Connector 8">
            <a:extLst>
              <a:ext uri="{FF2B5EF4-FFF2-40B4-BE49-F238E27FC236}">
                <a16:creationId xmlns:a16="http://schemas.microsoft.com/office/drawing/2014/main" id="{DD3B2A06-CA4A-4B63-A173-E873BA1C4F67}"/>
              </a:ext>
            </a:extLst>
          </p:cNvPr>
          <p:cNvCxnSpPr>
            <a:cxnSpLocks/>
            <a:stCxn id="6" idx="4"/>
            <a:endCxn id="7" idx="0"/>
          </p:cNvCxnSpPr>
          <p:nvPr/>
        </p:nvCxnSpPr>
        <p:spPr>
          <a:xfrm>
            <a:off x="6096000" y="1401763"/>
            <a:ext cx="0" cy="5121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1CD39F0-0159-4AB8-ACC0-2BE58C7D43EF}"/>
              </a:ext>
            </a:extLst>
          </p:cNvPr>
          <p:cNvSpPr/>
          <p:nvPr/>
        </p:nvSpPr>
        <p:spPr>
          <a:xfrm>
            <a:off x="4042755" y="4189615"/>
            <a:ext cx="4106488" cy="68995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 SPEED OF MOTOR</a:t>
            </a:r>
          </a:p>
        </p:txBody>
      </p:sp>
      <p:cxnSp>
        <p:nvCxnSpPr>
          <p:cNvPr id="12" name="Straight Arrow Connector 11">
            <a:extLst>
              <a:ext uri="{FF2B5EF4-FFF2-40B4-BE49-F238E27FC236}">
                <a16:creationId xmlns:a16="http://schemas.microsoft.com/office/drawing/2014/main" id="{8ED37E8D-22FB-471C-AF17-CCCD2A0628A2}"/>
              </a:ext>
            </a:extLst>
          </p:cNvPr>
          <p:cNvCxnSpPr>
            <a:cxnSpLocks/>
            <a:stCxn id="7" idx="2"/>
            <a:endCxn id="10" idx="0"/>
          </p:cNvCxnSpPr>
          <p:nvPr/>
        </p:nvCxnSpPr>
        <p:spPr>
          <a:xfrm flipH="1">
            <a:off x="6095999" y="3596639"/>
            <a:ext cx="1" cy="5929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C39F5E54-4779-445E-BF14-4D04773E1CF8}"/>
              </a:ext>
            </a:extLst>
          </p:cNvPr>
          <p:cNvCxnSpPr>
            <a:cxnSpLocks/>
            <a:stCxn id="7" idx="3"/>
            <a:endCxn id="6" idx="2"/>
          </p:cNvCxnSpPr>
          <p:nvPr/>
        </p:nvCxnSpPr>
        <p:spPr>
          <a:xfrm flipV="1">
            <a:off x="7985759" y="883444"/>
            <a:ext cx="148205" cy="1871821"/>
          </a:xfrm>
          <a:prstGeom prst="bentConnector3">
            <a:avLst>
              <a:gd name="adj1" fmla="val 341679"/>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6AB5A05B-7C4A-487C-8947-BDB1B9BC8968}"/>
              </a:ext>
            </a:extLst>
          </p:cNvPr>
          <p:cNvCxnSpPr>
            <a:cxnSpLocks/>
            <a:stCxn id="10" idx="1"/>
            <a:endCxn id="6" idx="5"/>
          </p:cNvCxnSpPr>
          <p:nvPr/>
        </p:nvCxnSpPr>
        <p:spPr>
          <a:xfrm rot="10800000" flipH="1">
            <a:off x="4042754" y="883445"/>
            <a:ext cx="15281" cy="3651149"/>
          </a:xfrm>
          <a:prstGeom prst="bentConnector3">
            <a:avLst>
              <a:gd name="adj1" fmla="val -5150422"/>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59094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AB72-BECB-4572-906B-F82358ED1971}"/>
              </a:ext>
            </a:extLst>
          </p:cNvPr>
          <p:cNvSpPr>
            <a:spLocks noGrp="1"/>
          </p:cNvSpPr>
          <p:nvPr>
            <p:ph type="title"/>
          </p:nvPr>
        </p:nvSpPr>
        <p:spPr/>
        <p:txBody>
          <a:bodyPr/>
          <a:lstStyle/>
          <a:p>
            <a:pPr algn="ctr"/>
            <a:r>
              <a:rPr lang="en-IN" altLang="en-US" dirty="0">
                <a:latin typeface="Times New Roman" panose="02020603050405020304" pitchFamily="18" charset="0"/>
                <a:cs typeface="Times New Roman" panose="02020603050405020304" pitchFamily="18" charset="0"/>
                <a:sym typeface="Times New Roman" panose="02020603050405020304" pitchFamily="18" charset="0"/>
              </a:rPr>
              <a:t>APPLICATIONS</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E3B33D0-6AE3-43CF-96F8-0B156756AB38}"/>
              </a:ext>
            </a:extLst>
          </p:cNvPr>
          <p:cNvSpPr>
            <a:spLocks noGrp="1"/>
          </p:cNvSpPr>
          <p:nvPr>
            <p:ph idx="1"/>
          </p:nvPr>
        </p:nvSpPr>
        <p:spPr/>
        <p:txBody>
          <a:bodyPr/>
          <a:lstStyle/>
          <a:p>
            <a:pPr>
              <a:lnSpc>
                <a:spcPct val="100000"/>
              </a:lnSpc>
              <a:defRPr/>
            </a:pPr>
            <a:r>
              <a:rPr lang="en-IN" dirty="0">
                <a:latin typeface="Times New Roman" panose="02020603050405020304" pitchFamily="18" charset="0"/>
                <a:cs typeface="Times New Roman" panose="02020603050405020304" pitchFamily="18" charset="0"/>
              </a:rPr>
              <a:t> Helps disabled people to move easily and freely.</a:t>
            </a:r>
          </a:p>
          <a:p>
            <a:pPr>
              <a:lnSpc>
                <a:spcPct val="100000"/>
              </a:lnSpc>
              <a:defRPr/>
            </a:pPr>
            <a:r>
              <a:rPr lang="en-US" dirty="0">
                <a:latin typeface="Times New Roman" panose="02020603050405020304" pitchFamily="18" charset="0"/>
                <a:cs typeface="Times New Roman" panose="02020603050405020304" pitchFamily="18" charset="0"/>
              </a:rPr>
              <a:t> H</a:t>
            </a:r>
            <a:r>
              <a:rPr lang="en-IN" dirty="0">
                <a:latin typeface="Times New Roman" panose="02020603050405020304" pitchFamily="18" charset="0"/>
                <a:cs typeface="Times New Roman" panose="02020603050405020304" pitchFamily="18" charset="0"/>
              </a:rPr>
              <a:t>elps to move on uphill and downhill.</a:t>
            </a:r>
          </a:p>
          <a:p>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FFDB3A15-CD0D-491C-9A24-579DEB7AD826}"/>
              </a:ext>
            </a:extLst>
          </p:cNvPr>
          <p:cNvSpPr>
            <a:spLocks noGrp="1"/>
          </p:cNvSpPr>
          <p:nvPr>
            <p:ph type="sldNum" sz="quarter" idx="12"/>
          </p:nvPr>
        </p:nvSpPr>
        <p:spPr/>
        <p:txBody>
          <a:bodyPr/>
          <a:lstStyle/>
          <a:p>
            <a:fld id="{90CC12D0-9098-4353-9939-C6AD29EF7E56}" type="slidenum">
              <a:rPr lang="en-US" smtClean="0"/>
              <a:t>13</a:t>
            </a:fld>
            <a:endParaRPr lang="en-US"/>
          </a:p>
        </p:txBody>
      </p:sp>
      <p:graphicFrame>
        <p:nvGraphicFramePr>
          <p:cNvPr id="5" name="Object 4">
            <a:extLst>
              <a:ext uri="{FF2B5EF4-FFF2-40B4-BE49-F238E27FC236}">
                <a16:creationId xmlns:a16="http://schemas.microsoft.com/office/drawing/2014/main" id="{6608480E-605D-4ED3-B775-57DA3F433F76}"/>
              </a:ext>
            </a:extLst>
          </p:cNvPr>
          <p:cNvGraphicFramePr>
            <a:graphicFrameLocks/>
          </p:cNvGraphicFramePr>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14399" name="Picture" r:id="rId3" imgW="0" imgH="0" progId="StaticMetafile">
                  <p:embed/>
                </p:oleObj>
              </mc:Choice>
              <mc:Fallback>
                <p:oleObj name="Picture" r:id="rId3" imgW="0" imgH="0" progId="StaticMetafile">
                  <p:embed/>
                  <p:pic>
                    <p:nvPicPr>
                      <p:cNvPr id="5" name="Object 4">
                        <a:extLst>
                          <a:ext uri="{FF2B5EF4-FFF2-40B4-BE49-F238E27FC236}">
                            <a16:creationId xmlns:a16="http://schemas.microsoft.com/office/drawing/2014/main" id="{6608480E-605D-4ED3-B775-57DA3F433F76}"/>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654131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8E8CB-D7A0-46D7-AEAB-B4CB161598FD}"/>
              </a:ext>
            </a:extLst>
          </p:cNvPr>
          <p:cNvSpPr>
            <a:spLocks noGrp="1"/>
          </p:cNvSpPr>
          <p:nvPr>
            <p:ph type="title"/>
          </p:nvPr>
        </p:nvSpPr>
        <p:spPr/>
        <p:txBody>
          <a:bodyPr>
            <a:normAutofit/>
          </a:bodyPr>
          <a:lstStyle/>
          <a:p>
            <a:pPr algn="ctr"/>
            <a:r>
              <a:rPr lang="en-US" dirty="0">
                <a:latin typeface="Times New Roman" panose="02020603050405020304" pitchFamily="18" charset="0"/>
                <a:cs typeface="Times New Roman" panose="02020603050405020304" pitchFamily="18" charset="0"/>
              </a:rPr>
              <a:t>RESULTS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5DE2EC9-DFE6-4DA5-9705-907057C6F3FF}"/>
              </a:ext>
            </a:extLst>
          </p:cNvPr>
          <p:cNvSpPr>
            <a:spLocks noGrp="1"/>
          </p:cNvSpPr>
          <p:nvPr>
            <p:ph idx="1"/>
          </p:nvPr>
        </p:nvSpPr>
        <p:spPr/>
        <p:txBody>
          <a:bodyPr/>
          <a:lstStyle/>
          <a:p>
            <a:pPr>
              <a:lnSpc>
                <a:spcPct val="100000"/>
              </a:lnSpc>
            </a:pPr>
            <a:r>
              <a:rPr lang="en-IN" dirty="0"/>
              <a:t>Wheelchair movement controlled by gesture</a:t>
            </a:r>
          </a:p>
          <a:p>
            <a:pPr>
              <a:lnSpc>
                <a:spcPct val="100000"/>
              </a:lnSpc>
            </a:pPr>
            <a:r>
              <a:rPr lang="en-IN" dirty="0"/>
              <a:t>Manually speed controlled in plain area</a:t>
            </a:r>
          </a:p>
          <a:p>
            <a:pPr>
              <a:lnSpc>
                <a:spcPct val="100000"/>
              </a:lnSpc>
            </a:pPr>
            <a:r>
              <a:rPr lang="en-IN" dirty="0"/>
              <a:t>Automatic speed controlled in inclined area</a:t>
            </a:r>
          </a:p>
          <a:p>
            <a:endParaRPr lang="en-IN" dirty="0"/>
          </a:p>
        </p:txBody>
      </p:sp>
      <p:sp>
        <p:nvSpPr>
          <p:cNvPr id="4" name="Slide Number Placeholder 3">
            <a:extLst>
              <a:ext uri="{FF2B5EF4-FFF2-40B4-BE49-F238E27FC236}">
                <a16:creationId xmlns:a16="http://schemas.microsoft.com/office/drawing/2014/main" id="{81BE5B41-7B85-4307-9CEA-6D53D41E7091}"/>
              </a:ext>
            </a:extLst>
          </p:cNvPr>
          <p:cNvSpPr>
            <a:spLocks noGrp="1"/>
          </p:cNvSpPr>
          <p:nvPr>
            <p:ph type="sldNum" sz="quarter" idx="12"/>
          </p:nvPr>
        </p:nvSpPr>
        <p:spPr/>
        <p:txBody>
          <a:bodyPr/>
          <a:lstStyle/>
          <a:p>
            <a:fld id="{90CC12D0-9098-4353-9939-C6AD29EF7E56}" type="slidenum">
              <a:rPr lang="en-US" smtClean="0"/>
              <a:t>14</a:t>
            </a:fld>
            <a:endParaRPr lang="en-US"/>
          </a:p>
        </p:txBody>
      </p:sp>
      <p:graphicFrame>
        <p:nvGraphicFramePr>
          <p:cNvPr id="5" name="Object 4">
            <a:extLst>
              <a:ext uri="{FF2B5EF4-FFF2-40B4-BE49-F238E27FC236}">
                <a16:creationId xmlns:a16="http://schemas.microsoft.com/office/drawing/2014/main" id="{0A927EF5-6218-405A-AC06-4B09855B9F0B}"/>
              </a:ext>
            </a:extLst>
          </p:cNvPr>
          <p:cNvGraphicFramePr>
            <a:graphicFrameLocks/>
          </p:cNvGraphicFramePr>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19497" name="Picture" r:id="rId3" imgW="0" imgH="0" progId="StaticMetafile">
                  <p:embed/>
                </p:oleObj>
              </mc:Choice>
              <mc:Fallback>
                <p:oleObj name="Picture" r:id="rId3" imgW="0" imgH="0" progId="StaticMetafile">
                  <p:embed/>
                  <p:pic>
                    <p:nvPicPr>
                      <p:cNvPr id="5" name="Object 4">
                        <a:extLst>
                          <a:ext uri="{FF2B5EF4-FFF2-40B4-BE49-F238E27FC236}">
                            <a16:creationId xmlns:a16="http://schemas.microsoft.com/office/drawing/2014/main" id="{6608480E-605D-4ED3-B775-57DA3F433F76}"/>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002949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8E8CB-D7A0-46D7-AEAB-B4CB161598FD}"/>
              </a:ext>
            </a:extLst>
          </p:cNvPr>
          <p:cNvSpPr>
            <a:spLocks noGrp="1"/>
          </p:cNvSpPr>
          <p:nvPr>
            <p:ph type="title"/>
          </p:nvPr>
        </p:nvSpPr>
        <p:spPr/>
        <p:txBody>
          <a:bodyPr>
            <a:normAutofit/>
          </a:bodyPr>
          <a:lstStyle/>
          <a:p>
            <a:pPr algn="ctr"/>
            <a:r>
              <a:rPr lang="en-US" dirty="0">
                <a:latin typeface="Times New Roman" panose="02020603050405020304" pitchFamily="18" charset="0"/>
                <a:cs typeface="Times New Roman" panose="02020603050405020304" pitchFamily="18" charset="0"/>
              </a:rPr>
              <a:t>LIMITATIONS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5DE2EC9-DFE6-4DA5-9705-907057C6F3FF}"/>
              </a:ext>
            </a:extLst>
          </p:cNvPr>
          <p:cNvSpPr>
            <a:spLocks noGrp="1"/>
          </p:cNvSpPr>
          <p:nvPr>
            <p:ph idx="1"/>
          </p:nvPr>
        </p:nvSpPr>
        <p:spPr/>
        <p:txBody>
          <a:bodyPr/>
          <a:lstStyle/>
          <a:p>
            <a:pPr>
              <a:lnSpc>
                <a:spcPct val="100000"/>
              </a:lnSpc>
            </a:pPr>
            <a:r>
              <a:rPr lang="en-IN" dirty="0">
                <a:latin typeface="Times New Roman" panose="02020603050405020304" pitchFamily="18" charset="0"/>
                <a:cs typeface="Times New Roman" panose="02020603050405020304" pitchFamily="18" charset="0"/>
              </a:rPr>
              <a:t>Cannot lift heavy weight.</a:t>
            </a:r>
          </a:p>
          <a:p>
            <a:pPr>
              <a:lnSpc>
                <a:spcPct val="100000"/>
              </a:lnSpc>
            </a:pPr>
            <a:r>
              <a:rPr lang="en-IN" dirty="0">
                <a:latin typeface="Times New Roman" panose="02020603050405020304" pitchFamily="18" charset="0"/>
                <a:cs typeface="Times New Roman" panose="02020603050405020304" pitchFamily="18" charset="0"/>
              </a:rPr>
              <a:t>Emergency breaking system is not available.</a:t>
            </a:r>
          </a:p>
          <a:p>
            <a:pPr>
              <a:lnSpc>
                <a:spcPct val="100000"/>
              </a:lnSpc>
            </a:pPr>
            <a:r>
              <a:rPr lang="en-IN" dirty="0">
                <a:latin typeface="Times New Roman" panose="02020603050405020304" pitchFamily="18" charset="0"/>
                <a:cs typeface="Times New Roman" panose="02020603050405020304" pitchFamily="18" charset="0"/>
              </a:rPr>
              <a:t>In down hill it automatically fell.</a:t>
            </a:r>
          </a:p>
          <a:p>
            <a:pPr>
              <a:lnSpc>
                <a:spcPct val="100000"/>
              </a:lnSpc>
            </a:pPr>
            <a:r>
              <a:rPr lang="en-IN" dirty="0">
                <a:latin typeface="Times New Roman" panose="02020603050405020304" pitchFamily="18" charset="0"/>
                <a:cs typeface="Times New Roman" panose="02020603050405020304" pitchFamily="18" charset="0"/>
              </a:rPr>
              <a:t>In up hill free wheel drifts.</a:t>
            </a:r>
          </a:p>
          <a:p>
            <a:pPr>
              <a:lnSpc>
                <a:spcPct val="100000"/>
              </a:lnSpc>
            </a:pPr>
            <a:endParaRPr lang="en-IN" dirty="0"/>
          </a:p>
          <a:p>
            <a:endParaRPr lang="en-IN" dirty="0"/>
          </a:p>
        </p:txBody>
      </p:sp>
      <p:sp>
        <p:nvSpPr>
          <p:cNvPr id="4" name="Slide Number Placeholder 3">
            <a:extLst>
              <a:ext uri="{FF2B5EF4-FFF2-40B4-BE49-F238E27FC236}">
                <a16:creationId xmlns:a16="http://schemas.microsoft.com/office/drawing/2014/main" id="{81BE5B41-7B85-4307-9CEA-6D53D41E7091}"/>
              </a:ext>
            </a:extLst>
          </p:cNvPr>
          <p:cNvSpPr>
            <a:spLocks noGrp="1"/>
          </p:cNvSpPr>
          <p:nvPr>
            <p:ph type="sldNum" sz="quarter" idx="12"/>
          </p:nvPr>
        </p:nvSpPr>
        <p:spPr/>
        <p:txBody>
          <a:bodyPr/>
          <a:lstStyle/>
          <a:p>
            <a:fld id="{90CC12D0-9098-4353-9939-C6AD29EF7E56}" type="slidenum">
              <a:rPr lang="en-US" smtClean="0"/>
              <a:t>15</a:t>
            </a:fld>
            <a:endParaRPr lang="en-US"/>
          </a:p>
        </p:txBody>
      </p:sp>
      <p:graphicFrame>
        <p:nvGraphicFramePr>
          <p:cNvPr id="5" name="Object 4">
            <a:extLst>
              <a:ext uri="{FF2B5EF4-FFF2-40B4-BE49-F238E27FC236}">
                <a16:creationId xmlns:a16="http://schemas.microsoft.com/office/drawing/2014/main" id="{0A927EF5-6218-405A-AC06-4B09855B9F0B}"/>
              </a:ext>
            </a:extLst>
          </p:cNvPr>
          <p:cNvGraphicFramePr>
            <a:graphicFrameLocks/>
          </p:cNvGraphicFramePr>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20487" name="Picture" r:id="rId3" imgW="0" imgH="0" progId="StaticMetafile">
                  <p:embed/>
                </p:oleObj>
              </mc:Choice>
              <mc:Fallback>
                <p:oleObj name="Picture" r:id="rId3" imgW="0" imgH="0" progId="StaticMetafile">
                  <p:embed/>
                  <p:pic>
                    <p:nvPicPr>
                      <p:cNvPr id="5" name="Object 4">
                        <a:extLst>
                          <a:ext uri="{FF2B5EF4-FFF2-40B4-BE49-F238E27FC236}">
                            <a16:creationId xmlns:a16="http://schemas.microsoft.com/office/drawing/2014/main" id="{0A927EF5-6218-405A-AC06-4B09855B9F0B}"/>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4888915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33049-A7FB-4C99-983F-F8C34106091A}"/>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FUTURE ENHANCEMENT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CEDB480-33E8-4C57-A65D-4348044ABB83}"/>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Emergency breaking system</a:t>
            </a:r>
          </a:p>
          <a:p>
            <a:r>
              <a:rPr lang="en-US" dirty="0">
                <a:latin typeface="Times New Roman" panose="02020603050405020304" pitchFamily="18" charset="0"/>
                <a:cs typeface="Times New Roman" panose="02020603050405020304" pitchFamily="18" charset="0"/>
              </a:rPr>
              <a:t>Heavy load lifting</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18E3E5A7-DD51-41FC-B56C-FD615EB3403C}"/>
              </a:ext>
            </a:extLst>
          </p:cNvPr>
          <p:cNvSpPr>
            <a:spLocks noGrp="1"/>
          </p:cNvSpPr>
          <p:nvPr>
            <p:ph type="sldNum" sz="quarter" idx="12"/>
          </p:nvPr>
        </p:nvSpPr>
        <p:spPr/>
        <p:txBody>
          <a:bodyPr/>
          <a:lstStyle/>
          <a:p>
            <a:fld id="{90CC12D0-9098-4353-9939-C6AD29EF7E56}" type="slidenum">
              <a:rPr lang="en-US" smtClean="0"/>
              <a:t>16</a:t>
            </a:fld>
            <a:endParaRPr lang="en-US"/>
          </a:p>
        </p:txBody>
      </p:sp>
    </p:spTree>
    <p:extLst>
      <p:ext uri="{BB962C8B-B14F-4D97-AF65-F5344CB8AC3E}">
        <p14:creationId xmlns:p14="http://schemas.microsoft.com/office/powerpoint/2010/main" val="28061563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2EFA3-AAD4-4F19-9528-FE6D6C5009EA}"/>
              </a:ext>
            </a:extLst>
          </p:cNvPr>
          <p:cNvSpPr>
            <a:spLocks noGrp="1"/>
          </p:cNvSpPr>
          <p:nvPr>
            <p:ph type="title"/>
          </p:nvPr>
        </p:nvSpPr>
        <p:spPr>
          <a:xfrm>
            <a:off x="838200" y="-166097"/>
            <a:ext cx="10515600" cy="993412"/>
          </a:xfrm>
        </p:spPr>
        <p:txBody>
          <a:bodyPr/>
          <a:lstStyle/>
          <a:p>
            <a:pPr algn="ctr"/>
            <a:r>
              <a:rPr lang="en-US" dirty="0">
                <a:latin typeface="Times New Roman" panose="02020603050405020304" pitchFamily="18" charset="0"/>
                <a:cs typeface="Times New Roman" panose="02020603050405020304" pitchFamily="18" charset="0"/>
              </a:rPr>
              <a:t>SNAPSHOTS</a:t>
            </a:r>
            <a:endParaRPr lang="en-IN" dirty="0">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C74C27BA-F6A7-414A-BCA3-F57B11AEAE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2944370" y="1347027"/>
            <a:ext cx="6303258" cy="4718689"/>
          </a:xfrm>
        </p:spPr>
      </p:pic>
      <p:sp>
        <p:nvSpPr>
          <p:cNvPr id="4" name="Slide Number Placeholder 3">
            <a:extLst>
              <a:ext uri="{FF2B5EF4-FFF2-40B4-BE49-F238E27FC236}">
                <a16:creationId xmlns:a16="http://schemas.microsoft.com/office/drawing/2014/main" id="{229F8024-8E29-4C7D-BC3A-E28DCE70ED92}"/>
              </a:ext>
            </a:extLst>
          </p:cNvPr>
          <p:cNvSpPr>
            <a:spLocks noGrp="1"/>
          </p:cNvSpPr>
          <p:nvPr>
            <p:ph type="sldNum" sz="quarter" idx="12"/>
          </p:nvPr>
        </p:nvSpPr>
        <p:spPr/>
        <p:txBody>
          <a:bodyPr/>
          <a:lstStyle/>
          <a:p>
            <a:fld id="{90CC12D0-9098-4353-9939-C6AD29EF7E56}" type="slidenum">
              <a:rPr lang="en-US" smtClean="0"/>
              <a:t>17</a:t>
            </a:fld>
            <a:endParaRPr lang="en-US"/>
          </a:p>
        </p:txBody>
      </p:sp>
    </p:spTree>
    <p:extLst>
      <p:ext uri="{BB962C8B-B14F-4D97-AF65-F5344CB8AC3E}">
        <p14:creationId xmlns:p14="http://schemas.microsoft.com/office/powerpoint/2010/main" val="29679470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8D4F2-E2DF-4137-B520-FACCF2ECEFD7}"/>
              </a:ext>
            </a:extLst>
          </p:cNvPr>
          <p:cNvSpPr>
            <a:spLocks noGrp="1"/>
          </p:cNvSpPr>
          <p:nvPr>
            <p:ph type="title"/>
          </p:nvPr>
        </p:nvSpPr>
        <p:spPr/>
        <p:txBody>
          <a:bodyPr/>
          <a:lstStyle/>
          <a:p>
            <a:endParaRPr lang="en-IN"/>
          </a:p>
        </p:txBody>
      </p:sp>
      <p:pic>
        <p:nvPicPr>
          <p:cNvPr id="6" name="Content Placeholder 5">
            <a:extLst>
              <a:ext uri="{FF2B5EF4-FFF2-40B4-BE49-F238E27FC236}">
                <a16:creationId xmlns:a16="http://schemas.microsoft.com/office/drawing/2014/main" id="{F81303B6-E6C9-48A4-94E1-BE60D75E61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2257895" y="883386"/>
            <a:ext cx="6840187" cy="5120640"/>
          </a:xfrm>
        </p:spPr>
      </p:pic>
      <p:sp>
        <p:nvSpPr>
          <p:cNvPr id="4" name="Slide Number Placeholder 3">
            <a:extLst>
              <a:ext uri="{FF2B5EF4-FFF2-40B4-BE49-F238E27FC236}">
                <a16:creationId xmlns:a16="http://schemas.microsoft.com/office/drawing/2014/main" id="{7E521494-5C68-4137-BBA4-A688668756C2}"/>
              </a:ext>
            </a:extLst>
          </p:cNvPr>
          <p:cNvSpPr>
            <a:spLocks noGrp="1"/>
          </p:cNvSpPr>
          <p:nvPr>
            <p:ph type="sldNum" sz="quarter" idx="12"/>
          </p:nvPr>
        </p:nvSpPr>
        <p:spPr/>
        <p:txBody>
          <a:bodyPr/>
          <a:lstStyle/>
          <a:p>
            <a:fld id="{90CC12D0-9098-4353-9939-C6AD29EF7E56}" type="slidenum">
              <a:rPr lang="en-US" smtClean="0"/>
              <a:t>18</a:t>
            </a:fld>
            <a:endParaRPr lang="en-US"/>
          </a:p>
        </p:txBody>
      </p:sp>
    </p:spTree>
    <p:extLst>
      <p:ext uri="{BB962C8B-B14F-4D97-AF65-F5344CB8AC3E}">
        <p14:creationId xmlns:p14="http://schemas.microsoft.com/office/powerpoint/2010/main" val="1303914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AB72-BECB-4572-906B-F82358ED1971}"/>
              </a:ext>
            </a:extLst>
          </p:cNvPr>
          <p:cNvSpPr>
            <a:spLocks noGrp="1"/>
          </p:cNvSpPr>
          <p:nvPr>
            <p:ph type="title"/>
          </p:nvPr>
        </p:nvSpPr>
        <p:spPr/>
        <p:txBody>
          <a:bodyPr>
            <a:normAutofit/>
          </a:bodyPr>
          <a:lstStyle/>
          <a:p>
            <a:pPr algn="ct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E3B33D0-6AE3-43CF-96F8-0B156756AB38}"/>
              </a:ext>
            </a:extLst>
          </p:cNvPr>
          <p:cNvSpPr>
            <a:spLocks noGrp="1"/>
          </p:cNvSpPr>
          <p:nvPr>
            <p:ph idx="1"/>
          </p:nvPr>
        </p:nvSpPr>
        <p:spPr/>
        <p:txBody>
          <a:bodyPr>
            <a:normAutofit/>
          </a:bodyPr>
          <a:lstStyle/>
          <a:p>
            <a:pPr marL="0" indent="0" algn="ctr">
              <a:buNone/>
            </a:pPr>
            <a:endParaRPr lang="en-US" sz="4400" b="1" dirty="0">
              <a:latin typeface="Times New Roman" panose="02020603050405020304" pitchFamily="18" charset="0"/>
              <a:cs typeface="Times New Roman" panose="02020603050405020304" pitchFamily="18" charset="0"/>
            </a:endParaRPr>
          </a:p>
          <a:p>
            <a:pPr marL="0" indent="0" algn="ctr">
              <a:buNone/>
            </a:pPr>
            <a:endParaRPr lang="en-US" sz="4400" b="1" dirty="0">
              <a:latin typeface="Times New Roman" panose="02020603050405020304" pitchFamily="18" charset="0"/>
              <a:cs typeface="Times New Roman" panose="02020603050405020304" pitchFamily="18" charset="0"/>
            </a:endParaRPr>
          </a:p>
          <a:p>
            <a:pPr marL="0" indent="0" algn="ctr">
              <a:buNone/>
            </a:pPr>
            <a:r>
              <a:rPr lang="en-US" sz="4400" b="1" dirty="0">
                <a:latin typeface="Times New Roman" panose="02020603050405020304" pitchFamily="18" charset="0"/>
                <a:cs typeface="Times New Roman" panose="02020603050405020304" pitchFamily="18" charset="0"/>
              </a:rPr>
              <a:t>THANK YOU</a:t>
            </a:r>
          </a:p>
        </p:txBody>
      </p:sp>
      <p:sp>
        <p:nvSpPr>
          <p:cNvPr id="4" name="Slide Number Placeholder 3">
            <a:extLst>
              <a:ext uri="{FF2B5EF4-FFF2-40B4-BE49-F238E27FC236}">
                <a16:creationId xmlns:a16="http://schemas.microsoft.com/office/drawing/2014/main" id="{FFDB3A15-CD0D-491C-9A24-579DEB7AD826}"/>
              </a:ext>
            </a:extLst>
          </p:cNvPr>
          <p:cNvSpPr>
            <a:spLocks noGrp="1"/>
          </p:cNvSpPr>
          <p:nvPr>
            <p:ph type="sldNum" sz="quarter" idx="12"/>
          </p:nvPr>
        </p:nvSpPr>
        <p:spPr/>
        <p:txBody>
          <a:bodyPr/>
          <a:lstStyle/>
          <a:p>
            <a:fld id="{90CC12D0-9098-4353-9939-C6AD29EF7E56}" type="slidenum">
              <a:rPr lang="en-US" smtClean="0"/>
              <a:t>19</a:t>
            </a:fld>
            <a:endParaRPr lang="en-US"/>
          </a:p>
        </p:txBody>
      </p:sp>
      <p:graphicFrame>
        <p:nvGraphicFramePr>
          <p:cNvPr id="5" name="Object 4">
            <a:extLst>
              <a:ext uri="{FF2B5EF4-FFF2-40B4-BE49-F238E27FC236}">
                <a16:creationId xmlns:a16="http://schemas.microsoft.com/office/drawing/2014/main" id="{6608480E-605D-4ED3-B775-57DA3F433F76}"/>
              </a:ext>
            </a:extLst>
          </p:cNvPr>
          <p:cNvGraphicFramePr>
            <a:graphicFrameLocks/>
          </p:cNvGraphicFramePr>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18494" name="Picture" r:id="rId3" imgW="0" imgH="0" progId="StaticMetafile">
                  <p:embed/>
                </p:oleObj>
              </mc:Choice>
              <mc:Fallback>
                <p:oleObj name="Picture" r:id="rId3" imgW="0" imgH="0" progId="StaticMetafile">
                  <p:embed/>
                  <p:pic>
                    <p:nvPicPr>
                      <p:cNvPr id="5" name="Object 4">
                        <a:extLst>
                          <a:ext uri="{FF2B5EF4-FFF2-40B4-BE49-F238E27FC236}">
                            <a16:creationId xmlns:a16="http://schemas.microsoft.com/office/drawing/2014/main" id="{6608480E-605D-4ED3-B775-57DA3F433F76}"/>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746409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20B73-EFCC-4AB4-A08C-75460F502CC0}"/>
              </a:ext>
            </a:extLst>
          </p:cNvPr>
          <p:cNvSpPr>
            <a:spLocks noGrp="1"/>
          </p:cNvSpPr>
          <p:nvPr>
            <p:ph type="title"/>
          </p:nvPr>
        </p:nvSpPr>
        <p:spPr>
          <a:xfrm>
            <a:off x="838200" y="515778"/>
            <a:ext cx="10515600" cy="1325563"/>
          </a:xfrm>
        </p:spPr>
        <p:txBody>
          <a:bodyPr/>
          <a:lstStyle/>
          <a:p>
            <a:pPr algn="ctr"/>
            <a:r>
              <a:rPr lang="en-US" dirty="0">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F4F755F1-4079-43F9-834D-4EE1D4A9D8E6}"/>
              </a:ext>
            </a:extLst>
          </p:cNvPr>
          <p:cNvSpPr>
            <a:spLocks noGrp="1"/>
          </p:cNvSpPr>
          <p:nvPr>
            <p:ph idx="1"/>
          </p:nvPr>
        </p:nvSpPr>
        <p:spPr>
          <a:xfrm>
            <a:off x="838200" y="1841341"/>
            <a:ext cx="10515600" cy="4335621"/>
          </a:xfrm>
        </p:spPr>
        <p:txBody>
          <a:bodyPr/>
          <a:lstStyle/>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Introduction</a:t>
            </a:r>
          </a:p>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Objectives</a:t>
            </a:r>
          </a:p>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Features</a:t>
            </a:r>
          </a:p>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System Requirements</a:t>
            </a:r>
          </a:p>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Methodology</a:t>
            </a:r>
          </a:p>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Applications</a:t>
            </a:r>
          </a:p>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Results</a:t>
            </a:r>
          </a:p>
          <a:p>
            <a:endParaRPr lang="en-US" dirty="0"/>
          </a:p>
        </p:txBody>
      </p:sp>
      <p:sp>
        <p:nvSpPr>
          <p:cNvPr id="4" name="Slide Number Placeholder 3">
            <a:extLst>
              <a:ext uri="{FF2B5EF4-FFF2-40B4-BE49-F238E27FC236}">
                <a16:creationId xmlns:a16="http://schemas.microsoft.com/office/drawing/2014/main" id="{67F21C61-5449-43AD-9BB9-C16C8345B673}"/>
              </a:ext>
            </a:extLst>
          </p:cNvPr>
          <p:cNvSpPr>
            <a:spLocks noGrp="1"/>
          </p:cNvSpPr>
          <p:nvPr>
            <p:ph type="sldNum" sz="quarter" idx="12"/>
          </p:nvPr>
        </p:nvSpPr>
        <p:spPr/>
        <p:txBody>
          <a:bodyPr/>
          <a:lstStyle/>
          <a:p>
            <a:fld id="{90CC12D0-9098-4353-9939-C6AD29EF7E56}" type="slidenum">
              <a:rPr lang="en-US" smtClean="0"/>
              <a:t>2</a:t>
            </a:fld>
            <a:endParaRPr lang="en-US"/>
          </a:p>
        </p:txBody>
      </p:sp>
      <p:graphicFrame>
        <p:nvGraphicFramePr>
          <p:cNvPr id="5" name="Object 4">
            <a:extLst>
              <a:ext uri="{FF2B5EF4-FFF2-40B4-BE49-F238E27FC236}">
                <a16:creationId xmlns:a16="http://schemas.microsoft.com/office/drawing/2014/main" id="{593687EC-96B7-43DF-B2DB-DA900A473CD7}"/>
              </a:ext>
            </a:extLst>
          </p:cNvPr>
          <p:cNvGraphicFramePr>
            <a:graphicFrameLocks/>
          </p:cNvGraphicFramePr>
          <p:nvPr>
            <p:extLst>
              <p:ext uri="{D42A27DB-BD31-4B8C-83A1-F6EECF244321}">
                <p14:modId xmlns:p14="http://schemas.microsoft.com/office/powerpoint/2010/main" val="2792716957"/>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2114" name="Picture" r:id="rId3" imgW="0" imgH="0" progId="StaticMetafile">
                  <p:embed/>
                </p:oleObj>
              </mc:Choice>
              <mc:Fallback>
                <p:oleObj name="Picture" r:id="rId3" imgW="0" imgH="0" progId="StaticMetafile">
                  <p:embed/>
                  <p:pic>
                    <p:nvPicPr>
                      <p:cNvPr id="8" name="Object 7">
                        <a:extLst>
                          <a:ext uri="{FF2B5EF4-FFF2-40B4-BE49-F238E27FC236}">
                            <a16:creationId xmlns:a16="http://schemas.microsoft.com/office/drawing/2014/main" id="{D498B53D-8E90-4E5F-9C41-5CD2B1401E3D}"/>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644305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34A9C-226D-440E-B774-1E5F4B825CDE}"/>
              </a:ext>
            </a:extLst>
          </p:cNvPr>
          <p:cNvSpPr>
            <a:spLocks noGrp="1"/>
          </p:cNvSpPr>
          <p:nvPr>
            <p:ph type="title"/>
          </p:nvPr>
        </p:nvSpPr>
        <p:spPr/>
        <p:txBody>
          <a:bodyPr/>
          <a:lstStyle/>
          <a:p>
            <a:pPr algn="ct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INTRODUCTION</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5C623E6-A749-4559-B329-5CEC53B33F0F}"/>
              </a:ext>
            </a:extLst>
          </p:cNvPr>
          <p:cNvSpPr>
            <a:spLocks noGrp="1"/>
          </p:cNvSpPr>
          <p:nvPr>
            <p:ph idx="1"/>
          </p:nvPr>
        </p:nvSpPr>
        <p:spPr/>
        <p:txBody>
          <a:bodyPr/>
          <a:lstStyle/>
          <a:p>
            <a:pPr marL="571500" indent="-457200">
              <a:lnSpc>
                <a:spcPct val="100000"/>
              </a:lnSpc>
              <a:spcBef>
                <a:spcPct val="0"/>
              </a:spcBef>
              <a:spcAft>
                <a:spcPct val="0"/>
              </a:spcAft>
              <a:buSzPts val="1800"/>
            </a:pPr>
            <a:r>
              <a:rPr lang="en-IN" altLang="en-US" dirty="0">
                <a:latin typeface="Times New Roman" panose="02020603050405020304" pitchFamily="18" charset="0"/>
                <a:cs typeface="Times New Roman" panose="02020603050405020304" pitchFamily="18" charset="0"/>
              </a:rPr>
              <a:t>People are having problems of lower body paralysis or difficult to walk caused by accidents or by birth.</a:t>
            </a:r>
          </a:p>
          <a:p>
            <a:pPr marL="571500" indent="-457200">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O</a:t>
            </a:r>
            <a:r>
              <a:rPr lang="en-IN" altLang="en-US" dirty="0">
                <a:latin typeface="Times New Roman" panose="02020603050405020304" pitchFamily="18" charset="0"/>
                <a:cs typeface="Times New Roman" panose="02020603050405020304" pitchFamily="18" charset="0"/>
                <a:sym typeface="Times New Roman" panose="02020603050405020304" pitchFamily="18" charset="0"/>
              </a:rPr>
              <a:t>ur system helps them to move easily with their simple hand movement.</a:t>
            </a:r>
            <a:endParaRPr lang="en-US" altLang="en-US" dirty="0">
              <a:latin typeface="Times New Roman" panose="02020603050405020304" pitchFamily="18" charset="0"/>
              <a:cs typeface="Times New Roman" panose="02020603050405020304" pitchFamily="18" charset="0"/>
              <a:sym typeface="Times New Roman" panose="02020603050405020304" pitchFamily="18" charset="0"/>
            </a:endParaRP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B2C6D00-74E2-4ADA-88FD-D7D5FA907FE8}"/>
              </a:ext>
            </a:extLst>
          </p:cNvPr>
          <p:cNvSpPr>
            <a:spLocks noGrp="1"/>
          </p:cNvSpPr>
          <p:nvPr>
            <p:ph type="sldNum" sz="quarter" idx="12"/>
          </p:nvPr>
        </p:nvSpPr>
        <p:spPr/>
        <p:txBody>
          <a:bodyPr/>
          <a:lstStyle/>
          <a:p>
            <a:fld id="{90CC12D0-9098-4353-9939-C6AD29EF7E56}" type="slidenum">
              <a:rPr lang="en-US" smtClean="0"/>
              <a:t>3</a:t>
            </a:fld>
            <a:endParaRPr lang="en-US"/>
          </a:p>
        </p:txBody>
      </p:sp>
      <p:graphicFrame>
        <p:nvGraphicFramePr>
          <p:cNvPr id="5" name="Object 4">
            <a:extLst>
              <a:ext uri="{FF2B5EF4-FFF2-40B4-BE49-F238E27FC236}">
                <a16:creationId xmlns:a16="http://schemas.microsoft.com/office/drawing/2014/main" id="{4BE5DC57-0EC6-466D-AD20-52E4A0279A20}"/>
              </a:ext>
            </a:extLst>
          </p:cNvPr>
          <p:cNvGraphicFramePr>
            <a:graphicFrameLocks/>
          </p:cNvGraphicFramePr>
          <p:nvPr>
            <p:extLst>
              <p:ext uri="{D42A27DB-BD31-4B8C-83A1-F6EECF244321}">
                <p14:modId xmlns:p14="http://schemas.microsoft.com/office/powerpoint/2010/main" val="2792716957"/>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3137" name="Picture" r:id="rId3" imgW="0" imgH="0" progId="StaticMetafile">
                  <p:embed/>
                </p:oleObj>
              </mc:Choice>
              <mc:Fallback>
                <p:oleObj name="Picture" r:id="rId3" imgW="0" imgH="0" progId="StaticMetafile">
                  <p:embed/>
                  <p:pic>
                    <p:nvPicPr>
                      <p:cNvPr id="8" name="Object 7">
                        <a:extLst>
                          <a:ext uri="{FF2B5EF4-FFF2-40B4-BE49-F238E27FC236}">
                            <a16:creationId xmlns:a16="http://schemas.microsoft.com/office/drawing/2014/main" id="{D498B53D-8E90-4E5F-9C41-5CD2B1401E3D}"/>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991448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91D22-DC12-448A-A3D4-75810ED8DACD}"/>
              </a:ext>
            </a:extLst>
          </p:cNvPr>
          <p:cNvSpPr>
            <a:spLocks noGrp="1"/>
          </p:cNvSpPr>
          <p:nvPr>
            <p:ph type="title"/>
          </p:nvPr>
        </p:nvSpPr>
        <p:spPr/>
        <p:txBody>
          <a:bodyPr/>
          <a:lstStyle/>
          <a:p>
            <a:pPr algn="ct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OBJECTIVES</a:t>
            </a:r>
            <a:endParaRPr lang="en-US" dirty="0"/>
          </a:p>
        </p:txBody>
      </p:sp>
      <p:sp>
        <p:nvSpPr>
          <p:cNvPr id="3" name="Content Placeholder 2">
            <a:extLst>
              <a:ext uri="{FF2B5EF4-FFF2-40B4-BE49-F238E27FC236}">
                <a16:creationId xmlns:a16="http://schemas.microsoft.com/office/drawing/2014/main" id="{93989E30-2504-49B4-8462-6B8F87EE3CD3}"/>
              </a:ext>
            </a:extLst>
          </p:cNvPr>
          <p:cNvSpPr>
            <a:spLocks noGrp="1"/>
          </p:cNvSpPr>
          <p:nvPr>
            <p:ph idx="1"/>
          </p:nvPr>
        </p:nvSpPr>
        <p:spPr/>
        <p:txBody>
          <a:bodyPr/>
          <a:lstStyle/>
          <a:p>
            <a:pPr>
              <a:lnSpc>
                <a:spcPct val="100000"/>
              </a:lnSpc>
              <a:spcBef>
                <a:spcPts val="0"/>
              </a:spcBef>
              <a:defRPr/>
            </a:pPr>
            <a:r>
              <a:rPr lang="en-US" dirty="0">
                <a:latin typeface="Times New Roman"/>
                <a:ea typeface="Times New Roman"/>
                <a:cs typeface="Times New Roman"/>
                <a:sym typeface="Times New Roman"/>
              </a:rPr>
              <a:t>To create gesture control wheelchair using flex sensor, GY521 and nRF24L01 module.</a:t>
            </a:r>
          </a:p>
          <a:p>
            <a:pPr>
              <a:lnSpc>
                <a:spcPct val="100000"/>
              </a:lnSpc>
              <a:spcBef>
                <a:spcPts val="0"/>
              </a:spcBef>
              <a:defRPr/>
            </a:pPr>
            <a:r>
              <a:rPr lang="en-US" dirty="0">
                <a:latin typeface="Times New Roman"/>
                <a:ea typeface="Times New Roman"/>
                <a:cs typeface="Times New Roman"/>
                <a:sym typeface="Times New Roman"/>
              </a:rPr>
              <a:t>To create auto speed control system using GY521</a:t>
            </a:r>
          </a:p>
          <a:p>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FBBEF1F-BE8C-4FD6-844E-2DAC04028DDC}"/>
              </a:ext>
            </a:extLst>
          </p:cNvPr>
          <p:cNvSpPr>
            <a:spLocks noGrp="1"/>
          </p:cNvSpPr>
          <p:nvPr>
            <p:ph type="sldNum" sz="quarter" idx="12"/>
          </p:nvPr>
        </p:nvSpPr>
        <p:spPr/>
        <p:txBody>
          <a:bodyPr/>
          <a:lstStyle/>
          <a:p>
            <a:fld id="{90CC12D0-9098-4353-9939-C6AD29EF7E56}" type="slidenum">
              <a:rPr lang="en-US" smtClean="0"/>
              <a:t>4</a:t>
            </a:fld>
            <a:endParaRPr lang="en-US"/>
          </a:p>
        </p:txBody>
      </p:sp>
      <p:graphicFrame>
        <p:nvGraphicFramePr>
          <p:cNvPr id="5" name="Object 4">
            <a:extLst>
              <a:ext uri="{FF2B5EF4-FFF2-40B4-BE49-F238E27FC236}">
                <a16:creationId xmlns:a16="http://schemas.microsoft.com/office/drawing/2014/main" id="{4E383D39-8A93-4D89-8C00-F894853C7642}"/>
              </a:ext>
            </a:extLst>
          </p:cNvPr>
          <p:cNvGraphicFramePr>
            <a:graphicFrameLocks/>
          </p:cNvGraphicFramePr>
          <p:nvPr>
            <p:extLst>
              <p:ext uri="{D42A27DB-BD31-4B8C-83A1-F6EECF244321}">
                <p14:modId xmlns:p14="http://schemas.microsoft.com/office/powerpoint/2010/main" val="2792716957"/>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4161" name="Picture" r:id="rId3" imgW="0" imgH="0" progId="StaticMetafile">
                  <p:embed/>
                </p:oleObj>
              </mc:Choice>
              <mc:Fallback>
                <p:oleObj name="Picture" r:id="rId3" imgW="0" imgH="0" progId="StaticMetafile">
                  <p:embed/>
                  <p:pic>
                    <p:nvPicPr>
                      <p:cNvPr id="8" name="Object 7">
                        <a:extLst>
                          <a:ext uri="{FF2B5EF4-FFF2-40B4-BE49-F238E27FC236}">
                            <a16:creationId xmlns:a16="http://schemas.microsoft.com/office/drawing/2014/main" id="{D498B53D-8E90-4E5F-9C41-5CD2B1401E3D}"/>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732164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3B81B-2384-4170-8216-63F458A15BB4}"/>
              </a:ext>
            </a:extLst>
          </p:cNvPr>
          <p:cNvSpPr>
            <a:spLocks noGrp="1"/>
          </p:cNvSpPr>
          <p:nvPr>
            <p:ph type="title"/>
          </p:nvPr>
        </p:nvSpPr>
        <p:spPr/>
        <p:txBody>
          <a:bodyPr/>
          <a:lstStyle/>
          <a:p>
            <a:pPr algn="ct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FEATURES</a:t>
            </a:r>
            <a:endParaRPr lang="en-US" dirty="0"/>
          </a:p>
        </p:txBody>
      </p:sp>
      <p:sp>
        <p:nvSpPr>
          <p:cNvPr id="3" name="Content Placeholder 2">
            <a:extLst>
              <a:ext uri="{FF2B5EF4-FFF2-40B4-BE49-F238E27FC236}">
                <a16:creationId xmlns:a16="http://schemas.microsoft.com/office/drawing/2014/main" id="{CF1BAB90-5727-4EE9-B93D-FA60894FBFCF}"/>
              </a:ext>
            </a:extLst>
          </p:cNvPr>
          <p:cNvSpPr>
            <a:spLocks noGrp="1"/>
          </p:cNvSpPr>
          <p:nvPr>
            <p:ph idx="1"/>
          </p:nvPr>
        </p:nvSpPr>
        <p:spPr/>
        <p:txBody>
          <a:bodyPr/>
          <a:lstStyle/>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Operated easily with hand gesture.</a:t>
            </a:r>
          </a:p>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Auto speed control system in </a:t>
            </a:r>
            <a:r>
              <a:rPr lang="en-IN" altLang="en-US" dirty="0">
                <a:latin typeface="Times New Roman" panose="02020603050405020304" pitchFamily="18" charset="0"/>
                <a:cs typeface="Times New Roman" panose="02020603050405020304" pitchFamily="18" charset="0"/>
                <a:sym typeface="Times New Roman" panose="02020603050405020304" pitchFamily="18" charset="0"/>
              </a:rPr>
              <a:t>up and down hill.</a:t>
            </a:r>
            <a:endParaRPr lang="en-US" altLang="en-US" dirty="0">
              <a:latin typeface="Times New Roman" panose="02020603050405020304" pitchFamily="18" charset="0"/>
              <a:cs typeface="Times New Roman" panose="02020603050405020304" pitchFamily="18" charset="0"/>
              <a:sym typeface="Times New Roman" panose="02020603050405020304" pitchFamily="18" charset="0"/>
            </a:endParaRPr>
          </a:p>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Effective implementation.</a:t>
            </a:r>
          </a:p>
          <a:p>
            <a:pPr>
              <a:lnSpc>
                <a:spcPct val="100000"/>
              </a:lnSpc>
              <a:spcBef>
                <a:spcPct val="0"/>
              </a:spcBef>
              <a:spcAft>
                <a:spcPct val="0"/>
              </a:spcAft>
              <a:buSzPts val="1800"/>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Cost effective with more functionality.</a:t>
            </a:r>
          </a:p>
          <a:p>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BD21C72-CC95-4017-BC9D-C6822E623E4C}"/>
              </a:ext>
            </a:extLst>
          </p:cNvPr>
          <p:cNvSpPr>
            <a:spLocks noGrp="1"/>
          </p:cNvSpPr>
          <p:nvPr>
            <p:ph type="sldNum" sz="quarter" idx="12"/>
          </p:nvPr>
        </p:nvSpPr>
        <p:spPr/>
        <p:txBody>
          <a:bodyPr/>
          <a:lstStyle/>
          <a:p>
            <a:fld id="{90CC12D0-9098-4353-9939-C6AD29EF7E56}" type="slidenum">
              <a:rPr lang="en-US" smtClean="0"/>
              <a:t>5</a:t>
            </a:fld>
            <a:endParaRPr lang="en-US"/>
          </a:p>
        </p:txBody>
      </p:sp>
      <p:graphicFrame>
        <p:nvGraphicFramePr>
          <p:cNvPr id="5" name="Object 4">
            <a:extLst>
              <a:ext uri="{FF2B5EF4-FFF2-40B4-BE49-F238E27FC236}">
                <a16:creationId xmlns:a16="http://schemas.microsoft.com/office/drawing/2014/main" id="{A1B21EA9-C995-4BBC-8255-84E97A30E769}"/>
              </a:ext>
            </a:extLst>
          </p:cNvPr>
          <p:cNvGraphicFramePr>
            <a:graphicFrameLocks/>
          </p:cNvGraphicFramePr>
          <p:nvPr>
            <p:extLst>
              <p:ext uri="{D42A27DB-BD31-4B8C-83A1-F6EECF244321}">
                <p14:modId xmlns:p14="http://schemas.microsoft.com/office/powerpoint/2010/main" val="2792716957"/>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5185" name="Picture" r:id="rId3" imgW="0" imgH="0" progId="StaticMetafile">
                  <p:embed/>
                </p:oleObj>
              </mc:Choice>
              <mc:Fallback>
                <p:oleObj name="Picture" r:id="rId3" imgW="0" imgH="0" progId="StaticMetafile">
                  <p:embed/>
                  <p:pic>
                    <p:nvPicPr>
                      <p:cNvPr id="8" name="Object 7">
                        <a:extLst>
                          <a:ext uri="{FF2B5EF4-FFF2-40B4-BE49-F238E27FC236}">
                            <a16:creationId xmlns:a16="http://schemas.microsoft.com/office/drawing/2014/main" id="{D498B53D-8E90-4E5F-9C41-5CD2B1401E3D}"/>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7943141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4494E-3640-4194-996D-A939CABD6FB2}"/>
              </a:ext>
            </a:extLst>
          </p:cNvPr>
          <p:cNvSpPr>
            <a:spLocks noGrp="1"/>
          </p:cNvSpPr>
          <p:nvPr>
            <p:ph type="title"/>
          </p:nvPr>
        </p:nvSpPr>
        <p:spPr/>
        <p:txBody>
          <a:bodyPr/>
          <a:lstStyle/>
          <a:p>
            <a:pPr algn="ctr"/>
            <a:r>
              <a:rPr lang="en-US" altLang="en-US" dirty="0">
                <a:latin typeface="Times New Roman" panose="02020603050405020304" pitchFamily="18" charset="0"/>
                <a:cs typeface="Times New Roman" panose="02020603050405020304" pitchFamily="18" charset="0"/>
              </a:rPr>
              <a:t>System Requirements</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24692DD-ED39-47E3-9F48-0103A3620FF2}"/>
              </a:ext>
            </a:extLst>
          </p:cNvPr>
          <p:cNvSpPr>
            <a:spLocks noGrp="1"/>
          </p:cNvSpPr>
          <p:nvPr>
            <p:ph idx="1"/>
          </p:nvPr>
        </p:nvSpPr>
        <p:spPr/>
        <p:txBody>
          <a:bodyPr/>
          <a:lstStyle/>
          <a:p>
            <a:pPr marL="146050" indent="0">
              <a:buNone/>
              <a:defRPr/>
            </a:pPr>
            <a:r>
              <a:rPr lang="en-US" sz="3600" dirty="0">
                <a:latin typeface="Times New Roman" panose="02020603050405020304" pitchFamily="18" charset="0"/>
                <a:cs typeface="Times New Roman" panose="02020603050405020304" pitchFamily="18" charset="0"/>
              </a:rPr>
              <a:t>Software Requirements</a:t>
            </a:r>
          </a:p>
          <a:p>
            <a:pPr marL="146050" indent="0">
              <a:buNone/>
              <a:defRPr/>
            </a:pPr>
            <a:endParaRPr lang="en-US" dirty="0">
              <a:latin typeface="Times New Roman" panose="02020603050405020304" pitchFamily="18" charset="0"/>
              <a:cs typeface="Times New Roman" panose="02020603050405020304" pitchFamily="18" charset="0"/>
            </a:endParaRPr>
          </a:p>
          <a:p>
            <a:pPr>
              <a:lnSpc>
                <a:spcPct val="100000"/>
              </a:lnSpc>
              <a:defRPr/>
            </a:pPr>
            <a:r>
              <a:rPr lang="en-US" dirty="0">
                <a:latin typeface="Times New Roman" panose="02020603050405020304" pitchFamily="18" charset="0"/>
                <a:cs typeface="Times New Roman" panose="02020603050405020304" pitchFamily="18" charset="0"/>
              </a:rPr>
              <a:t>Arduino IDE</a:t>
            </a:r>
          </a:p>
          <a:p>
            <a:pPr>
              <a:lnSpc>
                <a:spcPct val="100000"/>
              </a:lnSpc>
              <a:defRPr/>
            </a:pPr>
            <a:r>
              <a:rPr lang="en-US" dirty="0">
                <a:latin typeface="Times New Roman" panose="02020603050405020304" pitchFamily="18" charset="0"/>
                <a:cs typeface="Times New Roman" panose="02020603050405020304" pitchFamily="18" charset="0"/>
              </a:rPr>
              <a:t>Proteus</a:t>
            </a:r>
            <a:endParaRPr lang="en-IN"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773DBD1A-050A-4FF4-BD50-680205413BAD}"/>
              </a:ext>
            </a:extLst>
          </p:cNvPr>
          <p:cNvSpPr>
            <a:spLocks noGrp="1"/>
          </p:cNvSpPr>
          <p:nvPr>
            <p:ph type="sldNum" sz="quarter" idx="12"/>
          </p:nvPr>
        </p:nvSpPr>
        <p:spPr/>
        <p:txBody>
          <a:bodyPr/>
          <a:lstStyle/>
          <a:p>
            <a:fld id="{90CC12D0-9098-4353-9939-C6AD29EF7E56}" type="slidenum">
              <a:rPr lang="en-US" smtClean="0"/>
              <a:t>6</a:t>
            </a:fld>
            <a:endParaRPr lang="en-US"/>
          </a:p>
        </p:txBody>
      </p:sp>
      <p:graphicFrame>
        <p:nvGraphicFramePr>
          <p:cNvPr id="5" name="Object 4">
            <a:extLst>
              <a:ext uri="{FF2B5EF4-FFF2-40B4-BE49-F238E27FC236}">
                <a16:creationId xmlns:a16="http://schemas.microsoft.com/office/drawing/2014/main" id="{C8CF58DE-959A-4AEA-B999-393971074420}"/>
              </a:ext>
            </a:extLst>
          </p:cNvPr>
          <p:cNvGraphicFramePr>
            <a:graphicFrameLocks/>
          </p:cNvGraphicFramePr>
          <p:nvPr>
            <p:extLst>
              <p:ext uri="{D42A27DB-BD31-4B8C-83A1-F6EECF244321}">
                <p14:modId xmlns:p14="http://schemas.microsoft.com/office/powerpoint/2010/main" val="2792716957"/>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6209" name="Picture" r:id="rId4" imgW="0" imgH="0" progId="StaticMetafile">
                  <p:embed/>
                </p:oleObj>
              </mc:Choice>
              <mc:Fallback>
                <p:oleObj name="Picture" r:id="rId4" imgW="0" imgH="0" progId="StaticMetafile">
                  <p:embed/>
                  <p:pic>
                    <p:nvPicPr>
                      <p:cNvPr id="8" name="Object 7">
                        <a:extLst>
                          <a:ext uri="{FF2B5EF4-FFF2-40B4-BE49-F238E27FC236}">
                            <a16:creationId xmlns:a16="http://schemas.microsoft.com/office/drawing/2014/main" id="{D498B53D-8E90-4E5F-9C41-5CD2B1401E3D}"/>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521943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6F1AF-1FAF-4534-8595-7F79A6E34EB2}"/>
              </a:ext>
            </a:extLst>
          </p:cNvPr>
          <p:cNvSpPr>
            <a:spLocks noGrp="1"/>
          </p:cNvSpPr>
          <p:nvPr>
            <p:ph type="title"/>
          </p:nvPr>
        </p:nvSpPr>
        <p:spPr/>
        <p:txBody>
          <a:bodyPr/>
          <a:lstStyle/>
          <a:p>
            <a:pPr algn="ctr"/>
            <a:r>
              <a:rPr lang="en-US" altLang="en-US" dirty="0">
                <a:latin typeface="Times New Roman" panose="02020603050405020304" pitchFamily="18" charset="0"/>
                <a:cs typeface="Times New Roman" panose="02020603050405020304" pitchFamily="18" charset="0"/>
              </a:rPr>
              <a:t>System Requirements(continued)</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1F61502-D354-4854-B3CA-A9E34EB702AA}"/>
              </a:ext>
            </a:extLst>
          </p:cNvPr>
          <p:cNvSpPr>
            <a:spLocks noGrp="1"/>
          </p:cNvSpPr>
          <p:nvPr>
            <p:ph idx="1"/>
          </p:nvPr>
        </p:nvSpPr>
        <p:spPr/>
        <p:txBody>
          <a:bodyPr>
            <a:normAutofit lnSpcReduction="10000"/>
          </a:bodyPr>
          <a:lstStyle/>
          <a:p>
            <a:pPr marL="146050" indent="0">
              <a:buNone/>
              <a:defRPr/>
            </a:pPr>
            <a:r>
              <a:rPr lang="en-US" sz="3600" dirty="0">
                <a:latin typeface="Times New Roman" panose="02020603050405020304" pitchFamily="18" charset="0"/>
                <a:cs typeface="Times New Roman" panose="02020603050405020304" pitchFamily="18" charset="0"/>
              </a:rPr>
              <a:t>Hardware Requirements</a:t>
            </a:r>
          </a:p>
          <a:p>
            <a:pPr>
              <a:buFont typeface="Wingdings" panose="05000000000000000000" pitchFamily="2" charset="2"/>
              <a:buChar char="Ø"/>
              <a:defRPr/>
            </a:pPr>
            <a:endParaRPr lang="en-US" dirty="0">
              <a:latin typeface="Times New Roman" panose="02020603050405020304" pitchFamily="18" charset="0"/>
              <a:cs typeface="Times New Roman" panose="02020603050405020304" pitchFamily="18" charset="0"/>
            </a:endParaRPr>
          </a:p>
          <a:p>
            <a:pPr>
              <a:lnSpc>
                <a:spcPct val="100000"/>
              </a:lnSpc>
              <a:defRPr/>
            </a:pPr>
            <a:r>
              <a:rPr lang="en-US" dirty="0">
                <a:latin typeface="Times New Roman" panose="02020603050405020304" pitchFamily="18" charset="0"/>
                <a:cs typeface="Times New Roman" panose="02020603050405020304" pitchFamily="18" charset="0"/>
              </a:rPr>
              <a:t> Flex sensor</a:t>
            </a:r>
          </a:p>
          <a:p>
            <a:pPr>
              <a:lnSpc>
                <a:spcPct val="100000"/>
              </a:lnSpc>
              <a:defRPr/>
            </a:pPr>
            <a:r>
              <a:rPr lang="en-US" dirty="0">
                <a:latin typeface="Times New Roman" panose="02020603050405020304" pitchFamily="18" charset="0"/>
                <a:cs typeface="Times New Roman" panose="02020603050405020304" pitchFamily="18" charset="0"/>
              </a:rPr>
              <a:t> GY521</a:t>
            </a:r>
          </a:p>
          <a:p>
            <a:pPr>
              <a:lnSpc>
                <a:spcPct val="100000"/>
              </a:lnSpc>
              <a:defRPr/>
            </a:pPr>
            <a:r>
              <a:rPr lang="en-US" dirty="0">
                <a:latin typeface="Times New Roman" panose="02020603050405020304" pitchFamily="18" charset="0"/>
                <a:cs typeface="Times New Roman" panose="02020603050405020304" pitchFamily="18" charset="0"/>
              </a:rPr>
              <a:t> Arduino UNO</a:t>
            </a:r>
          </a:p>
          <a:p>
            <a:pPr>
              <a:lnSpc>
                <a:spcPct val="100000"/>
              </a:lnSpc>
              <a:defRPr/>
            </a:pPr>
            <a:r>
              <a:rPr lang="en-US" dirty="0">
                <a:latin typeface="Times New Roman" panose="02020603050405020304" pitchFamily="18" charset="0"/>
                <a:cs typeface="Times New Roman" panose="02020603050405020304" pitchFamily="18" charset="0"/>
              </a:rPr>
              <a:t>L298N motor driver</a:t>
            </a:r>
          </a:p>
          <a:p>
            <a:pPr>
              <a:lnSpc>
                <a:spcPct val="100000"/>
              </a:lnSpc>
              <a:defRPr/>
            </a:pPr>
            <a:r>
              <a:rPr lang="en-US" dirty="0">
                <a:latin typeface="Times New Roman" panose="02020603050405020304" pitchFamily="18" charset="0"/>
                <a:cs typeface="Times New Roman" panose="02020603050405020304" pitchFamily="18" charset="0"/>
              </a:rPr>
              <a:t> DC motors</a:t>
            </a:r>
          </a:p>
          <a:p>
            <a:pPr>
              <a:lnSpc>
                <a:spcPct val="100000"/>
              </a:lnSpc>
              <a:defRPr/>
            </a:pPr>
            <a:r>
              <a:rPr lang="en-US" dirty="0">
                <a:latin typeface="Times New Roman" panose="02020603050405020304" pitchFamily="18" charset="0"/>
                <a:cs typeface="Times New Roman" panose="02020603050405020304" pitchFamily="18" charset="0"/>
              </a:rPr>
              <a:t>nRF24L01 module</a:t>
            </a:r>
          </a:p>
          <a:p>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7F3AF7A-BCBD-49BB-9D3F-585ED9488E8E}"/>
              </a:ext>
            </a:extLst>
          </p:cNvPr>
          <p:cNvSpPr>
            <a:spLocks noGrp="1"/>
          </p:cNvSpPr>
          <p:nvPr>
            <p:ph type="sldNum" sz="quarter" idx="12"/>
          </p:nvPr>
        </p:nvSpPr>
        <p:spPr/>
        <p:txBody>
          <a:bodyPr/>
          <a:lstStyle/>
          <a:p>
            <a:fld id="{90CC12D0-9098-4353-9939-C6AD29EF7E56}" type="slidenum">
              <a:rPr lang="en-US" smtClean="0"/>
              <a:t>7</a:t>
            </a:fld>
            <a:endParaRPr lang="en-US"/>
          </a:p>
        </p:txBody>
      </p:sp>
      <p:graphicFrame>
        <p:nvGraphicFramePr>
          <p:cNvPr id="5" name="Object 4">
            <a:extLst>
              <a:ext uri="{FF2B5EF4-FFF2-40B4-BE49-F238E27FC236}">
                <a16:creationId xmlns:a16="http://schemas.microsoft.com/office/drawing/2014/main" id="{CFB99DE5-969B-4DB0-983A-162A9CCE2A5C}"/>
              </a:ext>
            </a:extLst>
          </p:cNvPr>
          <p:cNvGraphicFramePr>
            <a:graphicFrameLocks/>
          </p:cNvGraphicFramePr>
          <p:nvPr>
            <p:extLst>
              <p:ext uri="{D42A27DB-BD31-4B8C-83A1-F6EECF244321}">
                <p14:modId xmlns:p14="http://schemas.microsoft.com/office/powerpoint/2010/main" val="2792716957"/>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7234" name="Picture" r:id="rId4" imgW="0" imgH="0" progId="StaticMetafile">
                  <p:embed/>
                </p:oleObj>
              </mc:Choice>
              <mc:Fallback>
                <p:oleObj name="Picture" r:id="rId4" imgW="0" imgH="0" progId="StaticMetafile">
                  <p:embed/>
                  <p:pic>
                    <p:nvPicPr>
                      <p:cNvPr id="8" name="Object 7">
                        <a:extLst>
                          <a:ext uri="{FF2B5EF4-FFF2-40B4-BE49-F238E27FC236}">
                            <a16:creationId xmlns:a16="http://schemas.microsoft.com/office/drawing/2014/main" id="{D498B53D-8E90-4E5F-9C41-5CD2B1401E3D}"/>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983791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AB72-BECB-4572-906B-F82358ED1971}"/>
              </a:ext>
            </a:extLst>
          </p:cNvPr>
          <p:cNvSpPr>
            <a:spLocks noGrp="1"/>
          </p:cNvSpPr>
          <p:nvPr>
            <p:ph type="title"/>
          </p:nvPr>
        </p:nvSpPr>
        <p:spPr/>
        <p:txBody>
          <a:bodyPr/>
          <a:lstStyle/>
          <a:p>
            <a:pPr algn="ctr"/>
            <a:r>
              <a:rPr lang="en-US" altLang="en-US" dirty="0">
                <a:latin typeface="Times New Roman" panose="02020603050405020304" pitchFamily="18" charset="0"/>
                <a:cs typeface="Times New Roman" panose="02020603050405020304" pitchFamily="18" charset="0"/>
              </a:rPr>
              <a:t>METHODOLOGY</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E3B33D0-6AE3-43CF-96F8-0B156756AB38}"/>
              </a:ext>
            </a:extLst>
          </p:cNvPr>
          <p:cNvSpPr>
            <a:spLocks noGrp="1"/>
          </p:cNvSpPr>
          <p:nvPr>
            <p:ph idx="1"/>
          </p:nvPr>
        </p:nvSpPr>
        <p:spPr/>
        <p:txBody>
          <a:bodyPr>
            <a:normAutofit/>
          </a:bodyPr>
          <a:lstStyle/>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0" indent="0" algn="ctr">
              <a:buNone/>
            </a:pPr>
            <a:r>
              <a:rPr lang="en-US" altLang="en-US" dirty="0">
                <a:latin typeface="Times New Roman" panose="02020603050405020304" pitchFamily="18" charset="0"/>
                <a:cs typeface="Times New Roman" panose="02020603050405020304" pitchFamily="18" charset="0"/>
              </a:rPr>
              <a:t>Figure (i): Block Diagram of Controller</a:t>
            </a:r>
            <a:endParaRPr lang="en-IN" altLang="en-US" dirty="0">
              <a:latin typeface="Times New Roman" panose="02020603050405020304" pitchFamily="18" charset="0"/>
              <a:cs typeface="Times New Roman" panose="02020603050405020304" pitchFamily="18" charset="0"/>
            </a:endParaRPr>
          </a:p>
          <a:p>
            <a:pPr marL="0" indent="0" algn="ctr">
              <a:buNone/>
            </a:pPr>
            <a:endParaRPr lang="en-US"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FFDB3A15-CD0D-491C-9A24-579DEB7AD826}"/>
              </a:ext>
            </a:extLst>
          </p:cNvPr>
          <p:cNvSpPr>
            <a:spLocks noGrp="1"/>
          </p:cNvSpPr>
          <p:nvPr>
            <p:ph type="sldNum" sz="quarter" idx="12"/>
          </p:nvPr>
        </p:nvSpPr>
        <p:spPr/>
        <p:txBody>
          <a:bodyPr/>
          <a:lstStyle/>
          <a:p>
            <a:fld id="{90CC12D0-9098-4353-9939-C6AD29EF7E56}" type="slidenum">
              <a:rPr lang="en-US" smtClean="0"/>
              <a:t>8</a:t>
            </a:fld>
            <a:endParaRPr lang="en-US"/>
          </a:p>
        </p:txBody>
      </p:sp>
      <p:graphicFrame>
        <p:nvGraphicFramePr>
          <p:cNvPr id="5" name="Object 4">
            <a:extLst>
              <a:ext uri="{FF2B5EF4-FFF2-40B4-BE49-F238E27FC236}">
                <a16:creationId xmlns:a16="http://schemas.microsoft.com/office/drawing/2014/main" id="{6608480E-605D-4ED3-B775-57DA3F433F76}"/>
              </a:ext>
            </a:extLst>
          </p:cNvPr>
          <p:cNvGraphicFramePr>
            <a:graphicFrameLocks/>
          </p:cNvGraphicFramePr>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17471" name="Picture" r:id="rId4" imgW="0" imgH="0" progId="StaticMetafile">
                  <p:embed/>
                </p:oleObj>
              </mc:Choice>
              <mc:Fallback>
                <p:oleObj name="Picture" r:id="rId4" imgW="0" imgH="0" progId="StaticMetafile">
                  <p:embed/>
                  <p:pic>
                    <p:nvPicPr>
                      <p:cNvPr id="5" name="Object 4">
                        <a:extLst>
                          <a:ext uri="{FF2B5EF4-FFF2-40B4-BE49-F238E27FC236}">
                            <a16:creationId xmlns:a16="http://schemas.microsoft.com/office/drawing/2014/main" id="{6608480E-605D-4ED3-B775-57DA3F433F76}"/>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 name="Rectangle 5">
            <a:extLst>
              <a:ext uri="{FF2B5EF4-FFF2-40B4-BE49-F238E27FC236}">
                <a16:creationId xmlns:a16="http://schemas.microsoft.com/office/drawing/2014/main" id="{F36CD191-9121-4439-AF5C-26C4CCB703DE}"/>
              </a:ext>
            </a:extLst>
          </p:cNvPr>
          <p:cNvSpPr/>
          <p:nvPr/>
        </p:nvSpPr>
        <p:spPr>
          <a:xfrm>
            <a:off x="5741194" y="2345531"/>
            <a:ext cx="1374775" cy="20177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dirty="0">
                <a:solidFill>
                  <a:schemeClr val="tx1"/>
                </a:solidFill>
              </a:rPr>
              <a:t>Arduino UNO</a:t>
            </a:r>
            <a:endParaRPr lang="en-IN" dirty="0">
              <a:solidFill>
                <a:schemeClr val="tx1"/>
              </a:solidFill>
            </a:endParaRPr>
          </a:p>
        </p:txBody>
      </p:sp>
      <p:sp>
        <p:nvSpPr>
          <p:cNvPr id="7" name="Rectangle 6">
            <a:extLst>
              <a:ext uri="{FF2B5EF4-FFF2-40B4-BE49-F238E27FC236}">
                <a16:creationId xmlns:a16="http://schemas.microsoft.com/office/drawing/2014/main" id="{EFEDEE1C-F757-4D46-B82C-FE6826988652}"/>
              </a:ext>
            </a:extLst>
          </p:cNvPr>
          <p:cNvSpPr/>
          <p:nvPr/>
        </p:nvSpPr>
        <p:spPr>
          <a:xfrm>
            <a:off x="2955131" y="2291787"/>
            <a:ext cx="1773238" cy="96020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dirty="0">
                <a:solidFill>
                  <a:schemeClr val="tx1"/>
                </a:solidFill>
              </a:rPr>
              <a:t>GY521</a:t>
            </a:r>
            <a:endParaRPr lang="en-IN" dirty="0">
              <a:solidFill>
                <a:schemeClr val="tx1"/>
              </a:solidFill>
            </a:endParaRPr>
          </a:p>
        </p:txBody>
      </p:sp>
      <p:sp>
        <p:nvSpPr>
          <p:cNvPr id="8" name="Rectangle 7">
            <a:extLst>
              <a:ext uri="{FF2B5EF4-FFF2-40B4-BE49-F238E27FC236}">
                <a16:creationId xmlns:a16="http://schemas.microsoft.com/office/drawing/2014/main" id="{58600723-FD3B-4B00-803C-EDF8A5743549}"/>
              </a:ext>
            </a:extLst>
          </p:cNvPr>
          <p:cNvSpPr/>
          <p:nvPr/>
        </p:nvSpPr>
        <p:spPr>
          <a:xfrm>
            <a:off x="2955131" y="3606006"/>
            <a:ext cx="1773238" cy="90646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dirty="0">
                <a:solidFill>
                  <a:schemeClr val="tx1"/>
                </a:solidFill>
              </a:rPr>
              <a:t>Flex sensor</a:t>
            </a:r>
            <a:endParaRPr lang="en-IN" dirty="0">
              <a:solidFill>
                <a:schemeClr val="tx1"/>
              </a:solidFill>
            </a:endParaRPr>
          </a:p>
        </p:txBody>
      </p:sp>
      <p:sp>
        <p:nvSpPr>
          <p:cNvPr id="9" name="Rectangle 8">
            <a:extLst>
              <a:ext uri="{FF2B5EF4-FFF2-40B4-BE49-F238E27FC236}">
                <a16:creationId xmlns:a16="http://schemas.microsoft.com/office/drawing/2014/main" id="{1C546AFF-9A47-4FA1-A5BB-09583051F281}"/>
              </a:ext>
            </a:extLst>
          </p:cNvPr>
          <p:cNvSpPr/>
          <p:nvPr/>
        </p:nvSpPr>
        <p:spPr>
          <a:xfrm>
            <a:off x="8051006" y="2620313"/>
            <a:ext cx="1374775" cy="120173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dirty="0">
                <a:solidFill>
                  <a:schemeClr val="tx1"/>
                </a:solidFill>
              </a:rPr>
              <a:t>nRF24L01 module (transmitter)</a:t>
            </a:r>
            <a:endParaRPr lang="en-IN" dirty="0">
              <a:solidFill>
                <a:schemeClr val="tx1"/>
              </a:solidFill>
            </a:endParaRPr>
          </a:p>
        </p:txBody>
      </p:sp>
      <p:sp>
        <p:nvSpPr>
          <p:cNvPr id="10" name="Arrow: Right 9">
            <a:extLst>
              <a:ext uri="{FF2B5EF4-FFF2-40B4-BE49-F238E27FC236}">
                <a16:creationId xmlns:a16="http://schemas.microsoft.com/office/drawing/2014/main" id="{0026B965-3D0B-47D5-9662-1F5C2A29CA50}"/>
              </a:ext>
            </a:extLst>
          </p:cNvPr>
          <p:cNvSpPr/>
          <p:nvPr/>
        </p:nvSpPr>
        <p:spPr>
          <a:xfrm>
            <a:off x="4728369" y="2599531"/>
            <a:ext cx="1012825" cy="209551"/>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IN"/>
          </a:p>
        </p:txBody>
      </p:sp>
      <p:sp>
        <p:nvSpPr>
          <p:cNvPr id="11" name="Arrow: Right 10">
            <a:extLst>
              <a:ext uri="{FF2B5EF4-FFF2-40B4-BE49-F238E27FC236}">
                <a16:creationId xmlns:a16="http://schemas.microsoft.com/office/drawing/2014/main" id="{02427D77-76FC-4433-A2A7-35F6B75A84AB}"/>
              </a:ext>
            </a:extLst>
          </p:cNvPr>
          <p:cNvSpPr/>
          <p:nvPr/>
        </p:nvSpPr>
        <p:spPr>
          <a:xfrm>
            <a:off x="4728369" y="3885406"/>
            <a:ext cx="1012825" cy="209550"/>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IN"/>
          </a:p>
        </p:txBody>
      </p:sp>
      <p:sp>
        <p:nvSpPr>
          <p:cNvPr id="12" name="Arrow: Right 11">
            <a:extLst>
              <a:ext uri="{FF2B5EF4-FFF2-40B4-BE49-F238E27FC236}">
                <a16:creationId xmlns:a16="http://schemas.microsoft.com/office/drawing/2014/main" id="{B78064A2-58D2-4F9D-8DD4-167CFAF06647}"/>
              </a:ext>
            </a:extLst>
          </p:cNvPr>
          <p:cNvSpPr/>
          <p:nvPr/>
        </p:nvSpPr>
        <p:spPr>
          <a:xfrm>
            <a:off x="7115969" y="3172618"/>
            <a:ext cx="935037" cy="195263"/>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IN"/>
          </a:p>
        </p:txBody>
      </p:sp>
    </p:spTree>
    <p:extLst>
      <p:ext uri="{BB962C8B-B14F-4D97-AF65-F5344CB8AC3E}">
        <p14:creationId xmlns:p14="http://schemas.microsoft.com/office/powerpoint/2010/main" val="3215521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F237B-EE7B-4B24-A660-7A01FEAA915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3829C213-2561-4F78-8563-C34FB230496A}"/>
              </a:ext>
            </a:extLst>
          </p:cNvPr>
          <p:cNvSpPr>
            <a:spLocks noGrp="1"/>
          </p:cNvSpPr>
          <p:nvPr>
            <p:ph idx="1"/>
          </p:nvPr>
        </p:nvSpPr>
        <p:spPr>
          <a:xfrm>
            <a:off x="763386" y="1870160"/>
            <a:ext cx="10515600" cy="4755083"/>
          </a:xfrm>
        </p:spPr>
        <p:txBody>
          <a:bodyPr>
            <a:normAutofit fontScale="85000" lnSpcReduction="20000"/>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0" indent="0" algn="ctr">
              <a:buNone/>
            </a:pPr>
            <a:endParaRPr lang="en-US" dirty="0">
              <a:latin typeface="Times New Roman" panose="02020603050405020304" pitchFamily="18" charset="0"/>
              <a:cs typeface="Times New Roman" panose="02020603050405020304" pitchFamily="18" charset="0"/>
            </a:endParaRPr>
          </a:p>
          <a:p>
            <a:endParaRPr lang="en-US" dirty="0"/>
          </a:p>
          <a:p>
            <a:endParaRPr lang="en-US" dirty="0"/>
          </a:p>
          <a:p>
            <a:pPr marL="0" indent="0">
              <a:buNone/>
            </a:pPr>
            <a:r>
              <a:rPr lang="en-US" altLang="en-US" dirty="0">
                <a:latin typeface="Times New Roman" panose="02020603050405020304" pitchFamily="18" charset="0"/>
                <a:cs typeface="Times New Roman" panose="02020603050405020304" pitchFamily="18" charset="0"/>
              </a:rPr>
              <a:t>                                  Figure (ii): Block Diagram of Wheelchair</a:t>
            </a:r>
            <a:endParaRPr lang="en-IN" altLang="en-US" dirty="0">
              <a:latin typeface="Times New Roman" panose="02020603050405020304" pitchFamily="18" charset="0"/>
              <a:cs typeface="Times New Roman" panose="02020603050405020304" pitchFamily="18" charset="0"/>
            </a:endParaRP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2F75E13E-A898-402D-841B-C8FEEB755451}"/>
              </a:ext>
            </a:extLst>
          </p:cNvPr>
          <p:cNvSpPr>
            <a:spLocks noGrp="1"/>
          </p:cNvSpPr>
          <p:nvPr>
            <p:ph type="sldNum" sz="quarter" idx="12"/>
          </p:nvPr>
        </p:nvSpPr>
        <p:spPr/>
        <p:txBody>
          <a:bodyPr/>
          <a:lstStyle/>
          <a:p>
            <a:fld id="{90CC12D0-9098-4353-9939-C6AD29EF7E56}" type="slidenum">
              <a:rPr lang="en-US" smtClean="0"/>
              <a:t>9</a:t>
            </a:fld>
            <a:endParaRPr lang="en-US"/>
          </a:p>
        </p:txBody>
      </p:sp>
      <p:graphicFrame>
        <p:nvGraphicFramePr>
          <p:cNvPr id="5" name="Object 4">
            <a:extLst>
              <a:ext uri="{FF2B5EF4-FFF2-40B4-BE49-F238E27FC236}">
                <a16:creationId xmlns:a16="http://schemas.microsoft.com/office/drawing/2014/main" id="{2D75F092-B178-45C5-9F7A-CD99BE633C68}"/>
              </a:ext>
            </a:extLst>
          </p:cNvPr>
          <p:cNvGraphicFramePr>
            <a:graphicFrameLocks/>
          </p:cNvGraphicFramePr>
          <p:nvPr>
            <p:extLst>
              <p:ext uri="{D42A27DB-BD31-4B8C-83A1-F6EECF244321}">
                <p14:modId xmlns:p14="http://schemas.microsoft.com/office/powerpoint/2010/main" val="2792716957"/>
              </p:ext>
            </p:extLst>
          </p:nvPr>
        </p:nvGraphicFramePr>
        <p:xfrm>
          <a:off x="10974682" y="141922"/>
          <a:ext cx="1028700" cy="1036638"/>
        </p:xfrm>
        <a:graphic>
          <a:graphicData uri="http://schemas.openxmlformats.org/presentationml/2006/ole">
            <mc:AlternateContent xmlns:mc="http://schemas.openxmlformats.org/markup-compatibility/2006">
              <mc:Choice xmlns:v="urn:schemas-microsoft-com:vml" Requires="v">
                <p:oleObj spid="_x0000_s9281" name="Picture" r:id="rId4" imgW="0" imgH="0" progId="StaticMetafile">
                  <p:embed/>
                </p:oleObj>
              </mc:Choice>
              <mc:Fallback>
                <p:oleObj name="Picture" r:id="rId4" imgW="0" imgH="0" progId="StaticMetafile">
                  <p:embed/>
                  <p:pic>
                    <p:nvPicPr>
                      <p:cNvPr id="8" name="Object 7">
                        <a:extLst>
                          <a:ext uri="{FF2B5EF4-FFF2-40B4-BE49-F238E27FC236}">
                            <a16:creationId xmlns:a16="http://schemas.microsoft.com/office/drawing/2014/main" id="{D498B53D-8E90-4E5F-9C41-5CD2B1401E3D}"/>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74682" y="141922"/>
                        <a:ext cx="1028700" cy="10366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 name="Rectangle 5">
            <a:extLst>
              <a:ext uri="{FF2B5EF4-FFF2-40B4-BE49-F238E27FC236}">
                <a16:creationId xmlns:a16="http://schemas.microsoft.com/office/drawing/2014/main" id="{6D365418-8EBC-471F-B86B-A3B981394A28}"/>
              </a:ext>
            </a:extLst>
          </p:cNvPr>
          <p:cNvSpPr/>
          <p:nvPr/>
        </p:nvSpPr>
        <p:spPr>
          <a:xfrm>
            <a:off x="5045638" y="1722670"/>
            <a:ext cx="1466850" cy="25099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dirty="0">
                <a:solidFill>
                  <a:schemeClr val="tx1"/>
                </a:solidFill>
              </a:rPr>
              <a:t>Arduino UNO</a:t>
            </a:r>
            <a:endParaRPr lang="en-IN" dirty="0">
              <a:solidFill>
                <a:schemeClr val="tx1"/>
              </a:solidFill>
            </a:endParaRPr>
          </a:p>
        </p:txBody>
      </p:sp>
      <p:sp>
        <p:nvSpPr>
          <p:cNvPr id="7" name="Rectangle 6">
            <a:extLst>
              <a:ext uri="{FF2B5EF4-FFF2-40B4-BE49-F238E27FC236}">
                <a16:creationId xmlns:a16="http://schemas.microsoft.com/office/drawing/2014/main" id="{EED3DB2E-DDFE-4B69-AE43-8FFAD499FD47}"/>
              </a:ext>
            </a:extLst>
          </p:cNvPr>
          <p:cNvSpPr/>
          <p:nvPr/>
        </p:nvSpPr>
        <p:spPr>
          <a:xfrm>
            <a:off x="4801955" y="4688351"/>
            <a:ext cx="1954213" cy="85902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dirty="0">
                <a:solidFill>
                  <a:schemeClr val="tx1"/>
                </a:solidFill>
              </a:rPr>
              <a:t>GY521</a:t>
            </a:r>
            <a:endParaRPr lang="en-IN" dirty="0">
              <a:solidFill>
                <a:schemeClr val="tx1"/>
              </a:solidFill>
            </a:endParaRPr>
          </a:p>
        </p:txBody>
      </p:sp>
      <p:sp>
        <p:nvSpPr>
          <p:cNvPr id="8" name="Rectangle 7">
            <a:extLst>
              <a:ext uri="{FF2B5EF4-FFF2-40B4-BE49-F238E27FC236}">
                <a16:creationId xmlns:a16="http://schemas.microsoft.com/office/drawing/2014/main" id="{C18E252D-F1A3-4F07-8432-F7833271346E}"/>
              </a:ext>
            </a:extLst>
          </p:cNvPr>
          <p:cNvSpPr/>
          <p:nvPr/>
        </p:nvSpPr>
        <p:spPr>
          <a:xfrm>
            <a:off x="2707251" y="2468144"/>
            <a:ext cx="1466850" cy="101898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dirty="0">
                <a:solidFill>
                  <a:schemeClr val="tx1"/>
                </a:solidFill>
              </a:rPr>
              <a:t>nRF24L01 module (receiver)</a:t>
            </a:r>
            <a:endParaRPr lang="en-IN" dirty="0">
              <a:solidFill>
                <a:schemeClr val="tx1"/>
              </a:solidFill>
            </a:endParaRPr>
          </a:p>
        </p:txBody>
      </p:sp>
      <p:sp>
        <p:nvSpPr>
          <p:cNvPr id="10" name="Rectangle 9">
            <a:extLst>
              <a:ext uri="{FF2B5EF4-FFF2-40B4-BE49-F238E27FC236}">
                <a16:creationId xmlns:a16="http://schemas.microsoft.com/office/drawing/2014/main" id="{9DC63561-C083-4345-B89D-A5538BFB3250}"/>
              </a:ext>
            </a:extLst>
          </p:cNvPr>
          <p:cNvSpPr/>
          <p:nvPr/>
        </p:nvSpPr>
        <p:spPr>
          <a:xfrm>
            <a:off x="9259905" y="1765803"/>
            <a:ext cx="1082675" cy="103912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dirty="0">
                <a:solidFill>
                  <a:schemeClr val="tx1"/>
                </a:solidFill>
              </a:rPr>
              <a:t>DC Motor 1</a:t>
            </a:r>
            <a:endParaRPr lang="en-IN" dirty="0">
              <a:solidFill>
                <a:schemeClr val="tx1"/>
              </a:solidFill>
            </a:endParaRPr>
          </a:p>
        </p:txBody>
      </p:sp>
      <p:sp>
        <p:nvSpPr>
          <p:cNvPr id="11" name="Rectangle 10">
            <a:extLst>
              <a:ext uri="{FF2B5EF4-FFF2-40B4-BE49-F238E27FC236}">
                <a16:creationId xmlns:a16="http://schemas.microsoft.com/office/drawing/2014/main" id="{6A3A4D84-FD48-4A0F-BA8E-A86C340BC06B}"/>
              </a:ext>
            </a:extLst>
          </p:cNvPr>
          <p:cNvSpPr/>
          <p:nvPr/>
        </p:nvSpPr>
        <p:spPr>
          <a:xfrm>
            <a:off x="9259905" y="2984397"/>
            <a:ext cx="1082675" cy="103912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r>
              <a:rPr lang="en-US" dirty="0">
                <a:solidFill>
                  <a:schemeClr val="tx1"/>
                </a:solidFill>
              </a:rPr>
              <a:t>DC Motor 2</a:t>
            </a:r>
            <a:endParaRPr lang="en-IN" dirty="0">
              <a:solidFill>
                <a:schemeClr val="tx1"/>
              </a:solidFill>
            </a:endParaRPr>
          </a:p>
        </p:txBody>
      </p:sp>
      <p:sp>
        <p:nvSpPr>
          <p:cNvPr id="12" name="Arrow: Right 11">
            <a:extLst>
              <a:ext uri="{FF2B5EF4-FFF2-40B4-BE49-F238E27FC236}">
                <a16:creationId xmlns:a16="http://schemas.microsoft.com/office/drawing/2014/main" id="{7D657B80-A3E8-4FD9-B21D-AD8E96B70F57}"/>
              </a:ext>
            </a:extLst>
          </p:cNvPr>
          <p:cNvSpPr/>
          <p:nvPr/>
        </p:nvSpPr>
        <p:spPr>
          <a:xfrm>
            <a:off x="4174100" y="2860737"/>
            <a:ext cx="865188" cy="233796"/>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IN"/>
          </a:p>
        </p:txBody>
      </p:sp>
      <p:sp>
        <p:nvSpPr>
          <p:cNvPr id="14" name="Arrow: Right 13">
            <a:extLst>
              <a:ext uri="{FF2B5EF4-FFF2-40B4-BE49-F238E27FC236}">
                <a16:creationId xmlns:a16="http://schemas.microsoft.com/office/drawing/2014/main" id="{03D2588F-A063-45FE-AE51-D1453F05948C}"/>
              </a:ext>
            </a:extLst>
          </p:cNvPr>
          <p:cNvSpPr/>
          <p:nvPr/>
        </p:nvSpPr>
        <p:spPr>
          <a:xfrm>
            <a:off x="8456353" y="2314763"/>
            <a:ext cx="803552" cy="221626"/>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IN"/>
          </a:p>
        </p:txBody>
      </p:sp>
      <p:sp>
        <p:nvSpPr>
          <p:cNvPr id="15" name="Arrow: Right 14">
            <a:extLst>
              <a:ext uri="{FF2B5EF4-FFF2-40B4-BE49-F238E27FC236}">
                <a16:creationId xmlns:a16="http://schemas.microsoft.com/office/drawing/2014/main" id="{D54CC330-7519-4DCD-A6C4-AF5B8C8958AC}"/>
              </a:ext>
            </a:extLst>
          </p:cNvPr>
          <p:cNvSpPr/>
          <p:nvPr/>
        </p:nvSpPr>
        <p:spPr>
          <a:xfrm>
            <a:off x="8456353" y="3429000"/>
            <a:ext cx="803552" cy="232606"/>
          </a:xfrm>
          <a:prstGeom prst="rightArrow">
            <a:avLst>
              <a:gd name="adj1" fmla="val 50000"/>
              <a:gd name="adj2" fmla="val 500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IN"/>
          </a:p>
        </p:txBody>
      </p:sp>
      <p:sp>
        <p:nvSpPr>
          <p:cNvPr id="16" name="Arrow: Down 15">
            <a:extLst>
              <a:ext uri="{FF2B5EF4-FFF2-40B4-BE49-F238E27FC236}">
                <a16:creationId xmlns:a16="http://schemas.microsoft.com/office/drawing/2014/main" id="{2FD64046-3ED3-4053-B8CF-247F09FE0293}"/>
              </a:ext>
            </a:extLst>
          </p:cNvPr>
          <p:cNvSpPr/>
          <p:nvPr/>
        </p:nvSpPr>
        <p:spPr>
          <a:xfrm rot="10800000">
            <a:off x="5666293" y="4232601"/>
            <a:ext cx="225540" cy="455749"/>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algn="l" defTabSz="457200" rtl="0" eaLnBrk="0" fontAlgn="base" hangingPunct="0">
              <a:spcBef>
                <a:spcPct val="0"/>
              </a:spcBef>
              <a:spcAft>
                <a:spcPct val="0"/>
              </a:spcAft>
              <a:defRPr kern="1200">
                <a:solidFill>
                  <a:schemeClr val="lt1"/>
                </a:solidFill>
                <a:latin typeface="+mn-lt"/>
                <a:ea typeface="+mn-ea"/>
                <a:cs typeface="+mn-cs"/>
              </a:defRPr>
            </a:lvl1pPr>
            <a:lvl2pPr marL="457200" algn="l" defTabSz="457200" rtl="0" eaLnBrk="0" fontAlgn="base" hangingPunct="0">
              <a:spcBef>
                <a:spcPct val="0"/>
              </a:spcBef>
              <a:spcAft>
                <a:spcPct val="0"/>
              </a:spcAft>
              <a:defRPr kern="1200">
                <a:solidFill>
                  <a:schemeClr val="lt1"/>
                </a:solidFill>
                <a:latin typeface="+mn-lt"/>
                <a:ea typeface="+mn-ea"/>
                <a:cs typeface="+mn-cs"/>
              </a:defRPr>
            </a:lvl2pPr>
            <a:lvl3pPr marL="914400" algn="l" defTabSz="457200" rtl="0" eaLnBrk="0" fontAlgn="base" hangingPunct="0">
              <a:spcBef>
                <a:spcPct val="0"/>
              </a:spcBef>
              <a:spcAft>
                <a:spcPct val="0"/>
              </a:spcAft>
              <a:defRPr kern="1200">
                <a:solidFill>
                  <a:schemeClr val="lt1"/>
                </a:solidFill>
                <a:latin typeface="+mn-lt"/>
                <a:ea typeface="+mn-ea"/>
                <a:cs typeface="+mn-cs"/>
              </a:defRPr>
            </a:lvl3pPr>
            <a:lvl4pPr marL="1371600" algn="l" defTabSz="457200" rtl="0" eaLnBrk="0" fontAlgn="base" hangingPunct="0">
              <a:spcBef>
                <a:spcPct val="0"/>
              </a:spcBef>
              <a:spcAft>
                <a:spcPct val="0"/>
              </a:spcAft>
              <a:defRPr kern="1200">
                <a:solidFill>
                  <a:schemeClr val="lt1"/>
                </a:solidFill>
                <a:latin typeface="+mn-lt"/>
                <a:ea typeface="+mn-ea"/>
                <a:cs typeface="+mn-cs"/>
              </a:defRPr>
            </a:lvl4pPr>
            <a:lvl5pPr marL="1828800" algn="l" defTabSz="457200"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IN"/>
          </a:p>
        </p:txBody>
      </p:sp>
      <p:sp>
        <p:nvSpPr>
          <p:cNvPr id="9" name="Rectangle 8">
            <a:extLst>
              <a:ext uri="{FF2B5EF4-FFF2-40B4-BE49-F238E27FC236}">
                <a16:creationId xmlns:a16="http://schemas.microsoft.com/office/drawing/2014/main" id="{CFD689CE-940E-4901-8D14-90E457872536}"/>
              </a:ext>
            </a:extLst>
          </p:cNvPr>
          <p:cNvSpPr/>
          <p:nvPr/>
        </p:nvSpPr>
        <p:spPr>
          <a:xfrm>
            <a:off x="7027817" y="2220686"/>
            <a:ext cx="1428536" cy="161979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latin typeface="+mj-lt"/>
                <a:cs typeface="Times New Roman" panose="02020603050405020304" pitchFamily="18" charset="0"/>
              </a:rPr>
              <a:t>L289N motor driver</a:t>
            </a:r>
            <a:endParaRPr lang="en-IN" dirty="0">
              <a:ln w="0"/>
              <a:solidFill>
                <a:schemeClr val="tx1"/>
              </a:solidFill>
              <a:effectLst>
                <a:outerShdw blurRad="38100" dist="19050" dir="2700000" algn="tl" rotWithShape="0">
                  <a:schemeClr val="dk1">
                    <a:alpha val="40000"/>
                  </a:schemeClr>
                </a:outerShdw>
              </a:effectLst>
              <a:latin typeface="+mj-lt"/>
              <a:cs typeface="Times New Roman" panose="02020603050405020304" pitchFamily="18" charset="0"/>
            </a:endParaRPr>
          </a:p>
        </p:txBody>
      </p:sp>
      <p:sp>
        <p:nvSpPr>
          <p:cNvPr id="13" name="Arrow: Right 12">
            <a:extLst>
              <a:ext uri="{FF2B5EF4-FFF2-40B4-BE49-F238E27FC236}">
                <a16:creationId xmlns:a16="http://schemas.microsoft.com/office/drawing/2014/main" id="{CB6FDE2B-28B4-430C-AB68-0172EFB4D82E}"/>
              </a:ext>
            </a:extLst>
          </p:cNvPr>
          <p:cNvSpPr/>
          <p:nvPr/>
        </p:nvSpPr>
        <p:spPr>
          <a:xfrm>
            <a:off x="6512488" y="2872314"/>
            <a:ext cx="515329" cy="222219"/>
          </a:xfrm>
          <a:prstGeom prst="right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6100879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725</TotalTime>
  <Words>640</Words>
  <Application>Microsoft Office PowerPoint</Application>
  <PresentationFormat>Widescreen</PresentationFormat>
  <Paragraphs>182</Paragraphs>
  <Slides>19</Slides>
  <Notes>4</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6" baseType="lpstr">
      <vt:lpstr>Arial</vt:lpstr>
      <vt:lpstr>Calibri</vt:lpstr>
      <vt:lpstr>Calibri Light</vt:lpstr>
      <vt:lpstr>Times New Roman</vt:lpstr>
      <vt:lpstr>Wingdings</vt:lpstr>
      <vt:lpstr>Office Theme</vt:lpstr>
      <vt:lpstr>Picture</vt:lpstr>
      <vt:lpstr> KANTIPUR ENGINEERING COLLEGE  [Subject Code-EX654]  A MINOR PROJECT FINAL DEFENCE ON “GESTURE CONTROL WHEELCHAIR”</vt:lpstr>
      <vt:lpstr>CONTENTS</vt:lpstr>
      <vt:lpstr>INTRODUCTION</vt:lpstr>
      <vt:lpstr>OBJECTIVES</vt:lpstr>
      <vt:lpstr>FEATURES</vt:lpstr>
      <vt:lpstr>System Requirements</vt:lpstr>
      <vt:lpstr>System Requirements(continued)</vt:lpstr>
      <vt:lpstr>METHODOLOGY</vt:lpstr>
      <vt:lpstr>PowerPoint Presentation</vt:lpstr>
      <vt:lpstr>PowerPoint Presentation</vt:lpstr>
      <vt:lpstr>PowerPoint Presentation</vt:lpstr>
      <vt:lpstr>PowerPoint Presentation</vt:lpstr>
      <vt:lpstr>APPLICATIONS</vt:lpstr>
      <vt:lpstr>RESULTS</vt:lpstr>
      <vt:lpstr>LIMITATIONS</vt:lpstr>
      <vt:lpstr>FUTURE ENHANCEMENT</vt:lpstr>
      <vt:lpstr>SNAPSHOTS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minor project presentation on GESTURE CONTROLLED WHEELCHAIR</dc:title>
  <dc:creator>sanjeevjungchaudhary@gmail.com</dc:creator>
  <cp:lastModifiedBy>kiraj kc</cp:lastModifiedBy>
  <cp:revision>74</cp:revision>
  <dcterms:created xsi:type="dcterms:W3CDTF">2018-12-30T08:12:59Z</dcterms:created>
  <dcterms:modified xsi:type="dcterms:W3CDTF">2019-08-14T02:31:14Z</dcterms:modified>
</cp:coreProperties>
</file>

<file path=docProps/thumbnail.jpeg>
</file>